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ti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74"/>
  </p:notesMasterIdLst>
  <p:sldIdLst>
    <p:sldId id="308" r:id="rId2"/>
    <p:sldId id="309" r:id="rId3"/>
    <p:sldId id="310" r:id="rId4"/>
    <p:sldId id="311" r:id="rId5"/>
    <p:sldId id="363" r:id="rId6"/>
    <p:sldId id="362" r:id="rId7"/>
    <p:sldId id="312" r:id="rId8"/>
    <p:sldId id="313" r:id="rId9"/>
    <p:sldId id="314" r:id="rId10"/>
    <p:sldId id="315" r:id="rId11"/>
    <p:sldId id="316" r:id="rId12"/>
    <p:sldId id="317" r:id="rId13"/>
    <p:sldId id="318" r:id="rId14"/>
    <p:sldId id="319" r:id="rId15"/>
    <p:sldId id="320" r:id="rId16"/>
    <p:sldId id="321" r:id="rId17"/>
    <p:sldId id="322" r:id="rId18"/>
    <p:sldId id="323" r:id="rId19"/>
    <p:sldId id="324" r:id="rId20"/>
    <p:sldId id="325" r:id="rId21"/>
    <p:sldId id="326" r:id="rId22"/>
    <p:sldId id="327" r:id="rId23"/>
    <p:sldId id="328" r:id="rId24"/>
    <p:sldId id="329" r:id="rId25"/>
    <p:sldId id="330" r:id="rId26"/>
    <p:sldId id="331" r:id="rId27"/>
    <p:sldId id="332" r:id="rId28"/>
    <p:sldId id="333" r:id="rId29"/>
    <p:sldId id="334" r:id="rId30"/>
    <p:sldId id="335" r:id="rId31"/>
    <p:sldId id="336" r:id="rId32"/>
    <p:sldId id="337" r:id="rId33"/>
    <p:sldId id="338" r:id="rId34"/>
    <p:sldId id="339" r:id="rId35"/>
    <p:sldId id="340" r:id="rId36"/>
    <p:sldId id="341" r:id="rId37"/>
    <p:sldId id="364" r:id="rId38"/>
    <p:sldId id="365" r:id="rId39"/>
    <p:sldId id="366" r:id="rId40"/>
    <p:sldId id="367" r:id="rId41"/>
    <p:sldId id="368" r:id="rId42"/>
    <p:sldId id="369" r:id="rId43"/>
    <p:sldId id="370" r:id="rId44"/>
    <p:sldId id="371" r:id="rId45"/>
    <p:sldId id="372" r:id="rId46"/>
    <p:sldId id="373" r:id="rId47"/>
    <p:sldId id="374" r:id="rId48"/>
    <p:sldId id="375" r:id="rId49"/>
    <p:sldId id="376" r:id="rId50"/>
    <p:sldId id="377" r:id="rId51"/>
    <p:sldId id="378" r:id="rId52"/>
    <p:sldId id="379" r:id="rId53"/>
    <p:sldId id="380" r:id="rId54"/>
    <p:sldId id="381" r:id="rId55"/>
    <p:sldId id="382" r:id="rId56"/>
    <p:sldId id="383" r:id="rId57"/>
    <p:sldId id="384" r:id="rId58"/>
    <p:sldId id="385" r:id="rId59"/>
    <p:sldId id="386" r:id="rId60"/>
    <p:sldId id="387" r:id="rId61"/>
    <p:sldId id="388" r:id="rId62"/>
    <p:sldId id="389" r:id="rId63"/>
    <p:sldId id="390" r:id="rId64"/>
    <p:sldId id="391" r:id="rId65"/>
    <p:sldId id="392" r:id="rId66"/>
    <p:sldId id="393" r:id="rId67"/>
    <p:sldId id="394" r:id="rId68"/>
    <p:sldId id="395" r:id="rId69"/>
    <p:sldId id="396" r:id="rId70"/>
    <p:sldId id="397" r:id="rId71"/>
    <p:sldId id="342" r:id="rId72"/>
    <p:sldId id="343" r:id="rId73"/>
  </p:sldIdLst>
  <p:sldSz cx="12195175"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a:srgbClr val="FFFFFF"/>
    <a:srgbClr val="660066"/>
    <a:srgbClr val="66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980" autoAdjust="0"/>
    <p:restoredTop sz="94660"/>
  </p:normalViewPr>
  <p:slideViewPr>
    <p:cSldViewPr>
      <p:cViewPr>
        <p:scale>
          <a:sx n="100" d="100"/>
          <a:sy n="100" d="100"/>
        </p:scale>
        <p:origin x="-792" y="-216"/>
      </p:cViewPr>
      <p:guideLst>
        <p:guide orient="horz" pos="2160"/>
        <p:guide pos="3841"/>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F6AC2F2-7D5E-4B19-8F8A-AF610728EDB0}" type="datetimeFigureOut">
              <a:rPr lang="zh-CN" altLang="en-US" smtClean="0"/>
              <a:t>2023-8-24</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6DBE115-2331-432A-84F8-CF80B7608A6C}" type="slidenum">
              <a:rPr lang="zh-CN" altLang="en-US" smtClean="0"/>
              <a:t>‹#›</a:t>
            </a:fld>
            <a:endParaRPr lang="zh-CN" altLang="en-US"/>
          </a:p>
        </p:txBody>
      </p:sp>
    </p:spTree>
    <p:extLst>
      <p:ext uri="{BB962C8B-B14F-4D97-AF65-F5344CB8AC3E}">
        <p14:creationId xmlns:p14="http://schemas.microsoft.com/office/powerpoint/2010/main" val="35581405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1135287"/>
            <a:ext cx="10975658" cy="4525963"/>
          </a:xfrm>
        </p:spPr>
        <p:txBody>
          <a:bodyPr>
            <a:normAutofit/>
          </a:bodyPr>
          <a:lstStyle>
            <a:lvl1pPr marL="0" indent="719138">
              <a:lnSpc>
                <a:spcPct val="150000"/>
              </a:lnSpc>
              <a:buFontTx/>
              <a:buNone/>
              <a:defRPr sz="2800">
                <a:latin typeface="Times New Roman" panose="02020603050405020304" pitchFamily="18" charset="0"/>
                <a:ea typeface="+mn-ea"/>
                <a:cs typeface="Times New Roman" panose="02020603050405020304" pitchFamily="18" charset="0"/>
              </a:defRPr>
            </a:lvl1pPr>
            <a:lvl2pPr marL="457200" indent="0">
              <a:lnSpc>
                <a:spcPct val="150000"/>
              </a:lnSpc>
              <a:buFontTx/>
              <a:buNone/>
              <a:defRPr sz="2400">
                <a:latin typeface="Times New Roman" panose="02020603050405020304" pitchFamily="18" charset="0"/>
                <a:ea typeface="+mn-ea"/>
                <a:cs typeface="Times New Roman" panose="02020603050405020304" pitchFamily="18" charset="0"/>
              </a:defRPr>
            </a:lvl2pPr>
            <a:lvl3pPr marL="914400" indent="0">
              <a:lnSpc>
                <a:spcPct val="150000"/>
              </a:lnSpc>
              <a:buFontTx/>
              <a:buNone/>
              <a:defRPr sz="2400">
                <a:latin typeface="Times New Roman" panose="02020603050405020304" pitchFamily="18" charset="0"/>
                <a:ea typeface="+mn-ea"/>
                <a:cs typeface="Times New Roman" panose="02020603050405020304" pitchFamily="18" charset="0"/>
              </a:defRPr>
            </a:lvl3pPr>
            <a:lvl4pPr marL="1371600" indent="0">
              <a:lnSpc>
                <a:spcPct val="150000"/>
              </a:lnSpc>
              <a:buFontTx/>
              <a:buNone/>
              <a:defRPr sz="2400">
                <a:latin typeface="Times New Roman" panose="02020603050405020304" pitchFamily="18" charset="0"/>
                <a:ea typeface="+mn-ea"/>
                <a:cs typeface="Times New Roman" panose="02020603050405020304" pitchFamily="18" charset="0"/>
              </a:defRPr>
            </a:lvl4pPr>
            <a:lvl5pPr marL="1828800" indent="0">
              <a:lnSpc>
                <a:spcPct val="150000"/>
              </a:lnSpc>
              <a:buFontTx/>
              <a:buNone/>
              <a:defRPr sz="2400">
                <a:latin typeface="Times New Roman" panose="02020603050405020304" pitchFamily="18" charset="0"/>
                <a:ea typeface="+mn-ea"/>
                <a:cs typeface="Times New Roman" panose="02020603050405020304" pitchFamily="18" charset="0"/>
              </a:defRPr>
            </a:lvl5pPr>
          </a:lstStyle>
          <a:p>
            <a:pPr lvl="0"/>
            <a:r>
              <a:rPr lang="zh-CN" altLang="en-US" dirty="0" smtClean="0"/>
              <a:t>单击此处编辑母版文本样式</a:t>
            </a:r>
            <a:endParaRPr lang="zh-CN" altLang="en-US" dirty="0"/>
          </a:p>
        </p:txBody>
      </p:sp>
      <p:sp>
        <p:nvSpPr>
          <p:cNvPr id="4" name="日期占位符 3"/>
          <p:cNvSpPr>
            <a:spLocks noGrp="1"/>
          </p:cNvSpPr>
          <p:nvPr>
            <p:ph type="dt" sz="half" idx="10"/>
          </p:nvPr>
        </p:nvSpPr>
        <p:spPr/>
        <p:txBody>
          <a:bodyPr/>
          <a:lstStyle>
            <a:lvl1pPr>
              <a:defRPr sz="2800"/>
            </a:lvl1pPr>
          </a:lstStyle>
          <a:p>
            <a:fld id="{419C67D8-3E43-4364-A6C9-6E7FE31DF974}" type="datetimeFigureOut">
              <a:rPr lang="zh-CN" altLang="en-US" smtClean="0"/>
              <a:pPr/>
              <a:t>2023-8-24</a:t>
            </a:fld>
            <a:endParaRPr lang="zh-CN" altLang="en-US"/>
          </a:p>
        </p:txBody>
      </p:sp>
      <p:sp>
        <p:nvSpPr>
          <p:cNvPr id="5" name="页脚占位符 4"/>
          <p:cNvSpPr>
            <a:spLocks noGrp="1"/>
          </p:cNvSpPr>
          <p:nvPr>
            <p:ph type="ftr" sz="quarter" idx="11"/>
          </p:nvPr>
        </p:nvSpPr>
        <p:spPr/>
        <p:txBody>
          <a:bodyPr/>
          <a:lstStyle>
            <a:lvl1pPr>
              <a:defRPr sz="2800"/>
            </a:lvl1pPr>
          </a:lstStyle>
          <a:p>
            <a:endParaRPr lang="zh-CN" altLang="en-US"/>
          </a:p>
        </p:txBody>
      </p:sp>
      <p:sp>
        <p:nvSpPr>
          <p:cNvPr id="6" name="灯片编号占位符 5"/>
          <p:cNvSpPr>
            <a:spLocks noGrp="1"/>
          </p:cNvSpPr>
          <p:nvPr>
            <p:ph type="sldNum" sz="quarter" idx="12"/>
          </p:nvPr>
        </p:nvSpPr>
        <p:spPr/>
        <p:txBody>
          <a:bodyPr/>
          <a:lstStyle>
            <a:lvl1pPr>
              <a:defRPr sz="2800"/>
            </a:lvl1pPr>
          </a:lstStyle>
          <a:p>
            <a:fld id="{6D10DAA2-2DF8-4DCF-A16B-ACF706C6B37F}" type="slidenum">
              <a:rPr lang="zh-CN" altLang="en-US" smtClean="0"/>
              <a:pPr/>
              <a:t>‹#›</a:t>
            </a:fld>
            <a:endParaRPr lang="zh-CN" altLang="en-US"/>
          </a:p>
        </p:txBody>
      </p:sp>
    </p:spTree>
    <p:extLst>
      <p:ext uri="{BB962C8B-B14F-4D97-AF65-F5344CB8AC3E}">
        <p14:creationId xmlns:p14="http://schemas.microsoft.com/office/powerpoint/2010/main" val="1456822931"/>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336" y="4406903"/>
            <a:ext cx="10365899"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963336" y="2906713"/>
            <a:ext cx="10365899"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419C67D8-3E43-4364-A6C9-6E7FE31DF974}" type="datetimeFigureOut">
              <a:rPr lang="zh-CN" altLang="en-US" smtClean="0"/>
              <a:t>2023-8-24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3438322009"/>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638" y="2130428"/>
            <a:ext cx="10365899"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829276" y="3886200"/>
            <a:ext cx="8536623"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419C67D8-3E43-4364-A6C9-6E7FE31DF974}" type="datetimeFigureOut">
              <a:rPr lang="zh-CN" altLang="en-US" smtClean="0"/>
              <a:t>2023-8-24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30356353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13012" y="1600203"/>
            <a:ext cx="7217596"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8233863" y="1600203"/>
            <a:ext cx="7217595"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419C67D8-3E43-4364-A6C9-6E7FE31DF974}" type="datetimeFigureOut">
              <a:rPr lang="zh-CN" altLang="en-US" smtClean="0"/>
              <a:t>2023-8-24</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20505561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759" y="274638"/>
            <a:ext cx="10975658" cy="1143000"/>
          </a:xfr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759" y="1535113"/>
            <a:ext cx="538832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609759" y="2174875"/>
            <a:ext cx="53883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94981" y="1535113"/>
            <a:ext cx="539043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94981" y="2174875"/>
            <a:ext cx="539043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419C67D8-3E43-4364-A6C9-6E7FE31DF974}" type="datetimeFigureOut">
              <a:rPr lang="zh-CN" altLang="en-US" smtClean="0"/>
              <a:t>2023-8-24</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10558955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419C67D8-3E43-4364-A6C9-6E7FE31DF974}" type="datetimeFigureOut">
              <a:rPr lang="zh-CN" altLang="en-US" smtClean="0"/>
              <a:t>2023-8-24</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6103695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419C67D8-3E43-4364-A6C9-6E7FE31DF974}" type="datetimeFigureOut">
              <a:rPr lang="zh-CN" altLang="en-US" smtClean="0"/>
              <a:t>2023-8-24</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3466488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761" y="273050"/>
            <a:ext cx="4012129"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4767974" y="273052"/>
            <a:ext cx="6817442"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609761" y="1435102"/>
            <a:ext cx="4012129"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419C67D8-3E43-4364-A6C9-6E7FE31DF974}" type="datetimeFigureOut">
              <a:rPr lang="zh-CN" altLang="en-US" smtClean="0"/>
              <a:t>2023-8-24</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42457698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90341" y="4800600"/>
            <a:ext cx="7317105"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2390341" y="612775"/>
            <a:ext cx="7317105"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2390341" y="5367338"/>
            <a:ext cx="7317105"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419C67D8-3E43-4364-A6C9-6E7FE31DF974}" type="datetimeFigureOut">
              <a:rPr lang="zh-CN" altLang="en-US" smtClean="0"/>
              <a:t>2023-8-24</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398716656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419C67D8-3E43-4364-A6C9-6E7FE31DF974}" type="datetimeFigureOut">
              <a:rPr lang="zh-CN" altLang="en-US" smtClean="0"/>
              <a:t>2023-8-24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4007288825"/>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11792903" y="274639"/>
            <a:ext cx="3658553"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13014" y="274639"/>
            <a:ext cx="10776639" cy="5851525"/>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419C67D8-3E43-4364-A6C9-6E7FE31DF974}" type="datetimeFigureOut">
              <a:rPr lang="zh-CN" altLang="en-US" smtClean="0"/>
              <a:t>2023-8-24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59652833"/>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609759" y="274638"/>
            <a:ext cx="10975658" cy="1143000"/>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759" y="1600203"/>
            <a:ext cx="10975658" cy="4525963"/>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609760" y="6356353"/>
            <a:ext cx="2845541"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19C67D8-3E43-4364-A6C9-6E7FE31DF974}" type="datetimeFigureOut">
              <a:rPr lang="zh-CN" altLang="en-US" smtClean="0"/>
              <a:t>2023-8-24</a:t>
            </a:fld>
            <a:endParaRPr lang="zh-CN" altLang="en-US"/>
          </a:p>
        </p:txBody>
      </p:sp>
      <p:sp>
        <p:nvSpPr>
          <p:cNvPr id="5" name="页脚占位符 4"/>
          <p:cNvSpPr>
            <a:spLocks noGrp="1"/>
          </p:cNvSpPr>
          <p:nvPr>
            <p:ph type="ftr" sz="quarter" idx="3"/>
          </p:nvPr>
        </p:nvSpPr>
        <p:spPr>
          <a:xfrm>
            <a:off x="4166685" y="6356353"/>
            <a:ext cx="3861805"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739875" y="6356353"/>
            <a:ext cx="2845541"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551424741"/>
      </p:ext>
    </p:extLst>
  </p:cSld>
  <p:clrMap bg1="lt1" tx1="dk1" bg2="lt2" tx2="dk2" accent1="accent1" accent2="accent2" accent3="accent3" accent4="accent4" accent5="accent5" accent6="accent6" hlink="hlink" folHlink="folHlink"/>
  <p:sldLayoutIdLst>
    <p:sldLayoutId id="2147483650" r:id="rId1"/>
    <p:sldLayoutId id="2147483651" r:id="rId2"/>
    <p:sldLayoutId id="2147483649"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slide" Target="slide31.xml"/><Relationship Id="rId2" Type="http://schemas.openxmlformats.org/officeDocument/2006/relationships/slide" Target="slide7.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3" Type="http://schemas.openxmlformats.org/officeDocument/2006/relationships/image" Target="2023XKCZZBY-1.TIF" TargetMode="External"/><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1.xml.rels><?xml version="1.0" encoding="UTF-8" standalone="yes"?>
<Relationships xmlns="http://schemas.openxmlformats.org/package/2006/relationships"><Relationship Id="rId2" Type="http://schemas.openxmlformats.org/officeDocument/2006/relationships/hyperlink" Target="../../&#35838;&#26102;&#36319;&#36394;&#26816;&#27979;word&#25991;&#20214;/&#26694;&#39064;&#36319;&#36394;&#26816;&#27979;&#65288;&#19968;&#65289;%20&#21407;&#22987;&#31038;&#20250;&#30340;&#35299;&#20307;&#21644;&#38454;&#32423;&#31038;&#20250;&#30340;&#28436;&#36827;.DOC" TargetMode="External"/><Relationship Id="rId1" Type="http://schemas.openxmlformats.org/officeDocument/2006/relationships/slideLayout" Target="../slideLayouts/slideLayout1.xml"/></Relationships>
</file>

<file path=ppt/slides/_rels/slide72.xml.rels><?xml version="1.0" encoding="UTF-8" standalone="yes"?>
<Relationships xmlns="http://schemas.openxmlformats.org/package/2006/relationships"><Relationship Id="rId2" Type="http://schemas.openxmlformats.org/officeDocument/2006/relationships/image" Target="../media/image3.tif"/><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矩形 1"/>
          <p:cNvSpPr/>
          <p:nvPr/>
        </p:nvSpPr>
        <p:spPr>
          <a:xfrm>
            <a:off x="768995" y="1837273"/>
            <a:ext cx="3275256" cy="1015663"/>
          </a:xfrm>
          <a:prstGeom prst="rect">
            <a:avLst/>
          </a:prstGeom>
        </p:spPr>
        <p:txBody>
          <a:bodyPr wrap="none">
            <a:spAutoFit/>
          </a:bodyPr>
          <a:lstStyle/>
          <a:p>
            <a:r>
              <a:rPr lang="zh-CN" altLang="zh-CN" sz="6000" b="1" dirty="0" smtClean="0">
                <a:solidFill>
                  <a:schemeClr val="bg1"/>
                </a:solidFill>
                <a:latin typeface="方正细黑一简体" panose="03000509000000000000" pitchFamily="65" charset="-122"/>
                <a:ea typeface="方正细黑一简体" panose="03000509000000000000" pitchFamily="65" charset="-122"/>
              </a:rPr>
              <a:t>第一课　</a:t>
            </a:r>
            <a:endParaRPr lang="en-US" altLang="zh-CN" sz="6000" b="1" dirty="0" smtClean="0">
              <a:solidFill>
                <a:schemeClr val="bg1"/>
              </a:solidFill>
              <a:latin typeface="方正细黑一简体" panose="03000509000000000000" pitchFamily="65" charset="-122"/>
              <a:ea typeface="方正细黑一简体" panose="03000509000000000000" pitchFamily="65" charset="-122"/>
            </a:endParaRPr>
          </a:p>
        </p:txBody>
      </p:sp>
      <p:sp>
        <p:nvSpPr>
          <p:cNvPr id="5" name="矩形 4"/>
          <p:cNvSpPr/>
          <p:nvPr/>
        </p:nvSpPr>
        <p:spPr>
          <a:xfrm>
            <a:off x="756773" y="3356992"/>
            <a:ext cx="5844870" cy="1841914"/>
          </a:xfrm>
          <a:prstGeom prst="rect">
            <a:avLst/>
          </a:prstGeom>
        </p:spPr>
        <p:txBody>
          <a:bodyPr wrap="none">
            <a:spAutoFit/>
          </a:bodyPr>
          <a:lstStyle/>
          <a:p>
            <a:pPr>
              <a:lnSpc>
                <a:spcPct val="150000"/>
              </a:lnSpc>
            </a:pPr>
            <a:r>
              <a:rPr lang="zh-CN" altLang="zh-CN" sz="4000" b="1" dirty="0" smtClean="0">
                <a:solidFill>
                  <a:schemeClr val="bg1"/>
                </a:solidFill>
                <a:latin typeface="方正细黑一简体" panose="03000509000000000000" pitchFamily="65" charset="-122"/>
                <a:ea typeface="方正细黑一简体" panose="03000509000000000000" pitchFamily="65" charset="-122"/>
              </a:rPr>
              <a:t>社会</a:t>
            </a:r>
            <a:r>
              <a:rPr lang="zh-CN" altLang="zh-CN" sz="4000" b="1" dirty="0">
                <a:solidFill>
                  <a:schemeClr val="bg1"/>
                </a:solidFill>
                <a:latin typeface="方正细黑一简体" panose="03000509000000000000" pitchFamily="65" charset="-122"/>
                <a:ea typeface="方正细黑一简体" panose="03000509000000000000" pitchFamily="65" charset="-122"/>
              </a:rPr>
              <a:t>主义从空想到科学</a:t>
            </a:r>
            <a:r>
              <a:rPr lang="zh-CN" altLang="zh-CN" sz="4000" b="1" dirty="0" smtClean="0">
                <a:solidFill>
                  <a:schemeClr val="bg1"/>
                </a:solidFill>
                <a:latin typeface="方正细黑一简体" panose="03000509000000000000" pitchFamily="65" charset="-122"/>
                <a:ea typeface="方正细黑一简体" panose="03000509000000000000" pitchFamily="65" charset="-122"/>
              </a:rPr>
              <a:t>、</a:t>
            </a:r>
            <a:endParaRPr lang="en-US" altLang="zh-CN" sz="4000" b="1" dirty="0" smtClean="0">
              <a:solidFill>
                <a:schemeClr val="bg1"/>
              </a:solidFill>
              <a:latin typeface="方正细黑一简体" panose="03000509000000000000" pitchFamily="65" charset="-122"/>
              <a:ea typeface="方正细黑一简体" panose="03000509000000000000" pitchFamily="65" charset="-122"/>
            </a:endParaRPr>
          </a:p>
          <a:p>
            <a:pPr>
              <a:lnSpc>
                <a:spcPct val="150000"/>
              </a:lnSpc>
            </a:pPr>
            <a:r>
              <a:rPr lang="zh-CN" altLang="zh-CN" sz="4000" b="1" dirty="0" smtClean="0">
                <a:solidFill>
                  <a:schemeClr val="bg1"/>
                </a:solidFill>
                <a:latin typeface="方正细黑一简体" panose="03000509000000000000" pitchFamily="65" charset="-122"/>
                <a:ea typeface="方正细黑一简体" panose="03000509000000000000" pitchFamily="65" charset="-122"/>
              </a:rPr>
              <a:t>从</a:t>
            </a:r>
            <a:r>
              <a:rPr lang="zh-CN" altLang="zh-CN" sz="4000" b="1" dirty="0">
                <a:solidFill>
                  <a:schemeClr val="bg1"/>
                </a:solidFill>
                <a:latin typeface="方正细黑一简体" panose="03000509000000000000" pitchFamily="65" charset="-122"/>
                <a:ea typeface="方正细黑一简体" panose="03000509000000000000" pitchFamily="65" charset="-122"/>
              </a:rPr>
              <a:t>理论到实践的发展</a:t>
            </a:r>
            <a:endParaRPr lang="zh-CN" altLang="en-US" sz="4000" dirty="0">
              <a:solidFill>
                <a:schemeClr val="bg1"/>
              </a:solidFill>
              <a:latin typeface="方正细黑一简体" panose="03000509000000000000" pitchFamily="65" charset="-122"/>
              <a:ea typeface="方正细黑一简体" panose="03000509000000000000" pitchFamily="65" charset="-122"/>
            </a:endParaRPr>
          </a:p>
        </p:txBody>
      </p:sp>
    </p:spTree>
    <p:extLst>
      <p:ext uri="{BB962C8B-B14F-4D97-AF65-F5344CB8AC3E}">
        <p14:creationId xmlns:p14="http://schemas.microsoft.com/office/powerpoint/2010/main" val="339415216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内容占位符 3"/>
          <p:cNvGraphicFramePr>
            <a:graphicFrameLocks noGrp="1"/>
          </p:cNvGraphicFramePr>
          <p:nvPr>
            <p:ph idx="1"/>
            <p:extLst>
              <p:ext uri="{D42A27DB-BD31-4B8C-83A1-F6EECF244321}">
                <p14:modId xmlns:p14="http://schemas.microsoft.com/office/powerpoint/2010/main" val="3552872974"/>
              </p:ext>
            </p:extLst>
          </p:nvPr>
        </p:nvGraphicFramePr>
        <p:xfrm>
          <a:off x="1201043" y="1135063"/>
          <a:ext cx="10009111" cy="4950520"/>
        </p:xfrm>
        <a:graphic>
          <a:graphicData uri="http://schemas.openxmlformats.org/drawingml/2006/table">
            <a:tbl>
              <a:tblPr/>
              <a:tblGrid>
                <a:gridCol w="10009111"/>
              </a:tblGrid>
              <a:tr h="215522">
                <a:tc>
                  <a:txBody>
                    <a:bodyPr/>
                    <a:lstStyle/>
                    <a:p>
                      <a:pPr algn="ctr">
                        <a:lnSpc>
                          <a:spcPct val="150000"/>
                        </a:lnSpc>
                        <a:spcAft>
                          <a:spcPts val="0"/>
                        </a:spcAft>
                        <a:tabLst>
                          <a:tab pos="2700655" algn="l"/>
                        </a:tabLst>
                      </a:pPr>
                      <a:r>
                        <a:rPr lang="zh-CN" sz="2800" b="1" kern="100">
                          <a:solidFill>
                            <a:srgbClr val="0000FF"/>
                          </a:solidFill>
                          <a:effectLst/>
                          <a:latin typeface="Times New Roman"/>
                          <a:ea typeface="方正细黑一简体"/>
                          <a:cs typeface="Times New Roman"/>
                        </a:rPr>
                        <a:t>本课地位与课标要求</a:t>
                      </a:r>
                      <a:endParaRPr lang="zh-CN" sz="2800" kern="100">
                        <a:effectLst/>
                        <a:latin typeface="宋体"/>
                        <a:cs typeface="Courier New"/>
                      </a:endParaRPr>
                    </a:p>
                  </a:txBody>
                  <a:tcPr marL="46183" marR="4618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310440">
                <a:tc>
                  <a:txBody>
                    <a:bodyPr/>
                    <a:lstStyle/>
                    <a:p>
                      <a:pPr algn="l">
                        <a:lnSpc>
                          <a:spcPct val="150000"/>
                        </a:lnSpc>
                        <a:spcAft>
                          <a:spcPts val="0"/>
                        </a:spcAft>
                        <a:tabLst>
                          <a:tab pos="2700655" algn="l"/>
                        </a:tabLst>
                      </a:pPr>
                      <a:r>
                        <a:rPr lang="zh-CN" sz="2800" b="1" kern="100" dirty="0">
                          <a:effectLst/>
                          <a:latin typeface="Times New Roman"/>
                          <a:ea typeface="方正细黑一简体"/>
                          <a:cs typeface="Times New Roman"/>
                        </a:rPr>
                        <a:t>　　本课是全书的起点。本册教材讲述中国特色社会主义的由来、创立、发展、完善的过程。本课回顾从原始社会到资本主义社会的历史发展过程，阐释生产关系一定要适应生产力状况、上层建筑一定要适应经济基础状况的规律，明确社会主义终将代替资本主义的历史趋势，是本册教材内容的逻辑起点</a:t>
                      </a:r>
                      <a:r>
                        <a:rPr lang="zh-CN" sz="2800" b="1" kern="100" dirty="0" smtClean="0">
                          <a:effectLst/>
                          <a:latin typeface="Times New Roman"/>
                          <a:ea typeface="方正细黑一简体"/>
                          <a:cs typeface="Times New Roman"/>
                        </a:rPr>
                        <a:t>。</a:t>
                      </a:r>
                      <a:endParaRPr lang="zh-CN" sz="2800" kern="100" dirty="0">
                        <a:effectLst/>
                        <a:latin typeface="宋体"/>
                        <a:cs typeface="Courier New"/>
                      </a:endParaRPr>
                    </a:p>
                  </a:txBody>
                  <a:tcPr marL="46183" marR="4618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136811704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内容占位符 4"/>
          <p:cNvGraphicFramePr>
            <a:graphicFrameLocks noGrp="1"/>
          </p:cNvGraphicFramePr>
          <p:nvPr>
            <p:ph idx="1"/>
            <p:extLst>
              <p:ext uri="{D42A27DB-BD31-4B8C-83A1-F6EECF244321}">
                <p14:modId xmlns:p14="http://schemas.microsoft.com/office/powerpoint/2010/main" val="1381529699"/>
              </p:ext>
            </p:extLst>
          </p:nvPr>
        </p:nvGraphicFramePr>
        <p:xfrm>
          <a:off x="1201044" y="1196752"/>
          <a:ext cx="9865095" cy="4386190"/>
        </p:xfrm>
        <a:graphic>
          <a:graphicData uri="http://schemas.openxmlformats.org/drawingml/2006/table">
            <a:tbl>
              <a:tblPr/>
              <a:tblGrid>
                <a:gridCol w="9865095"/>
              </a:tblGrid>
              <a:tr h="492043">
                <a:tc>
                  <a:txBody>
                    <a:bodyPr/>
                    <a:lstStyle/>
                    <a:p>
                      <a:pPr algn="ctr">
                        <a:lnSpc>
                          <a:spcPct val="150000"/>
                        </a:lnSpc>
                        <a:spcAft>
                          <a:spcPts val="0"/>
                        </a:spcAft>
                        <a:tabLst>
                          <a:tab pos="2700655" algn="l"/>
                        </a:tabLst>
                      </a:pPr>
                      <a:r>
                        <a:rPr lang="zh-CN" sz="2800" b="1" kern="100">
                          <a:solidFill>
                            <a:srgbClr val="0000FF"/>
                          </a:solidFill>
                          <a:effectLst/>
                          <a:latin typeface="Times New Roman"/>
                          <a:ea typeface="方正细黑一简体"/>
                          <a:cs typeface="Times New Roman"/>
                        </a:rPr>
                        <a:t>本课地位与课标要求</a:t>
                      </a:r>
                      <a:endParaRPr lang="zh-CN" sz="2800" kern="100">
                        <a:effectLst/>
                        <a:latin typeface="宋体"/>
                        <a:cs typeface="Courier New"/>
                      </a:endParaRPr>
                    </a:p>
                  </a:txBody>
                  <a:tcPr marL="46183" marR="4618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746110">
                <a:tc>
                  <a:txBody>
                    <a:bodyPr/>
                    <a:lstStyle/>
                    <a:p>
                      <a:pPr algn="ctr">
                        <a:lnSpc>
                          <a:spcPct val="150000"/>
                        </a:lnSpc>
                        <a:spcAft>
                          <a:spcPts val="0"/>
                        </a:spcAft>
                        <a:tabLst>
                          <a:tab pos="2700655" algn="l"/>
                        </a:tabLst>
                      </a:pPr>
                      <a:r>
                        <a:rPr lang="zh-CN" sz="2800" b="1" kern="100" dirty="0">
                          <a:effectLst/>
                          <a:latin typeface="Times New Roman"/>
                          <a:ea typeface="方正细黑一简体"/>
                          <a:cs typeface="Times New Roman"/>
                        </a:rPr>
                        <a:t>　　</a:t>
                      </a:r>
                      <a:r>
                        <a:rPr lang="en-US" sz="2800" b="1" kern="100" dirty="0" smtClean="0">
                          <a:solidFill>
                            <a:srgbClr val="7030A0"/>
                          </a:solidFill>
                          <a:effectLst/>
                          <a:latin typeface="Times New Roman"/>
                          <a:ea typeface="方正细黑一简体"/>
                          <a:cs typeface="Courier New"/>
                        </a:rPr>
                        <a:t>[</a:t>
                      </a:r>
                      <a:r>
                        <a:rPr lang="zh-CN" sz="2800" b="1" kern="100" dirty="0">
                          <a:solidFill>
                            <a:srgbClr val="7030A0"/>
                          </a:solidFill>
                          <a:effectLst/>
                          <a:latin typeface="Times New Roman"/>
                          <a:ea typeface="方正细黑一简体"/>
                          <a:cs typeface="Times New Roman"/>
                        </a:rPr>
                        <a:t>课标要求</a:t>
                      </a:r>
                      <a:r>
                        <a:rPr lang="en-US" sz="2800" b="1" kern="100" dirty="0">
                          <a:solidFill>
                            <a:srgbClr val="7030A0"/>
                          </a:solidFill>
                          <a:effectLst/>
                          <a:latin typeface="Times New Roman"/>
                          <a:ea typeface="方正细黑一简体"/>
                          <a:cs typeface="Courier New"/>
                        </a:rPr>
                        <a:t>]</a:t>
                      </a:r>
                      <a:endParaRPr lang="zh-CN" sz="2800" kern="100" dirty="0">
                        <a:effectLst/>
                        <a:latin typeface="宋体"/>
                        <a:cs typeface="Courier New"/>
                      </a:endParaRPr>
                    </a:p>
                    <a:p>
                      <a:pPr algn="l">
                        <a:lnSpc>
                          <a:spcPct val="150000"/>
                        </a:lnSpc>
                        <a:spcAft>
                          <a:spcPts val="0"/>
                        </a:spcAft>
                        <a:tabLst>
                          <a:tab pos="2700655" algn="l"/>
                        </a:tabLst>
                      </a:pPr>
                      <a:r>
                        <a:rPr lang="zh-CN" sz="2800" b="1" kern="100" dirty="0">
                          <a:effectLst/>
                          <a:latin typeface="宋体"/>
                          <a:cs typeface="宋体"/>
                        </a:rPr>
                        <a:t>①</a:t>
                      </a:r>
                      <a:r>
                        <a:rPr lang="zh-CN" sz="2800" b="1" kern="100" dirty="0">
                          <a:effectLst/>
                          <a:latin typeface="Times New Roman"/>
                          <a:ea typeface="方正细黑一简体"/>
                          <a:cs typeface="Times New Roman"/>
                        </a:rPr>
                        <a:t>描述不同社会形态的本质特征；解释人类社会发展的一般过程，阐明社会发展的历史进程取决于社会基本矛盾的运动。</a:t>
                      </a:r>
                      <a:endParaRPr lang="zh-CN" sz="2800" kern="100" dirty="0">
                        <a:effectLst/>
                        <a:latin typeface="宋体"/>
                        <a:cs typeface="Courier New"/>
                      </a:endParaRPr>
                    </a:p>
                    <a:p>
                      <a:pPr algn="l">
                        <a:lnSpc>
                          <a:spcPct val="150000"/>
                        </a:lnSpc>
                        <a:spcAft>
                          <a:spcPts val="0"/>
                        </a:spcAft>
                        <a:tabLst>
                          <a:tab pos="2700655" algn="l"/>
                        </a:tabLst>
                      </a:pPr>
                      <a:r>
                        <a:rPr lang="zh-CN" sz="2800" b="1" kern="100" dirty="0">
                          <a:effectLst/>
                          <a:latin typeface="宋体"/>
                          <a:cs typeface="宋体"/>
                        </a:rPr>
                        <a:t>②</a:t>
                      </a:r>
                      <a:r>
                        <a:rPr lang="zh-CN" sz="2800" b="1" kern="100" dirty="0">
                          <a:effectLst/>
                          <a:latin typeface="Times New Roman"/>
                          <a:ea typeface="方正细黑一简体"/>
                          <a:cs typeface="Times New Roman"/>
                        </a:rPr>
                        <a:t>分析资本主义社会的历史地位，概述社会主义从空想到科学、从理论到现实的历史轨迹，阐明人类社会发展的趋势</a:t>
                      </a:r>
                      <a:endParaRPr lang="zh-CN" sz="2800" kern="100" dirty="0">
                        <a:effectLst/>
                        <a:latin typeface="宋体"/>
                        <a:cs typeface="Courier New"/>
                      </a:endParaRPr>
                    </a:p>
                  </a:txBody>
                  <a:tcPr marL="46183" marR="4618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128379740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内容占位符 3"/>
          <p:cNvGraphicFramePr>
            <a:graphicFrameLocks noGrp="1"/>
          </p:cNvGraphicFramePr>
          <p:nvPr>
            <p:ph idx="1"/>
            <p:extLst>
              <p:ext uri="{D42A27DB-BD31-4B8C-83A1-F6EECF244321}">
                <p14:modId xmlns:p14="http://schemas.microsoft.com/office/powerpoint/2010/main" val="217441109"/>
              </p:ext>
            </p:extLst>
          </p:nvPr>
        </p:nvGraphicFramePr>
        <p:xfrm>
          <a:off x="768996" y="1124744"/>
          <a:ext cx="10657184" cy="4701935"/>
        </p:xfrm>
        <a:graphic>
          <a:graphicData uri="http://schemas.openxmlformats.org/drawingml/2006/table">
            <a:tbl>
              <a:tblPr/>
              <a:tblGrid>
                <a:gridCol w="10657184"/>
              </a:tblGrid>
              <a:tr h="536338">
                <a:tc>
                  <a:txBody>
                    <a:bodyPr/>
                    <a:lstStyle/>
                    <a:p>
                      <a:pPr algn="ctr">
                        <a:lnSpc>
                          <a:spcPct val="150000"/>
                        </a:lnSpc>
                        <a:spcAft>
                          <a:spcPts val="0"/>
                        </a:spcAft>
                        <a:tabLst>
                          <a:tab pos="2700655" algn="l"/>
                        </a:tabLst>
                      </a:pPr>
                      <a:r>
                        <a:rPr lang="zh-CN" sz="2800" b="1" kern="100">
                          <a:solidFill>
                            <a:srgbClr val="0000FF"/>
                          </a:solidFill>
                          <a:effectLst/>
                          <a:latin typeface="Times New Roman"/>
                          <a:ea typeface="方正细黑一简体"/>
                          <a:cs typeface="Times New Roman"/>
                        </a:rPr>
                        <a:t>本课内容与知识逻辑</a:t>
                      </a:r>
                      <a:r>
                        <a:rPr lang="en-US" sz="2800" b="1" kern="100">
                          <a:solidFill>
                            <a:srgbClr val="0000FF"/>
                          </a:solidFill>
                          <a:effectLst/>
                          <a:latin typeface="Times New Roman"/>
                          <a:ea typeface="方正细黑一简体"/>
                          <a:cs typeface="Courier New"/>
                        </a:rPr>
                        <a:t> </a:t>
                      </a:r>
                      <a:endParaRPr lang="zh-CN" sz="2800" kern="100">
                        <a:effectLst/>
                        <a:latin typeface="宋体"/>
                        <a:cs typeface="Courier New"/>
                      </a:endParaRPr>
                    </a:p>
                  </a:txBody>
                  <a:tcPr marL="51045" marR="5104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061855">
                <a:tc>
                  <a:txBody>
                    <a:bodyPr/>
                    <a:lstStyle/>
                    <a:p>
                      <a:pPr algn="l">
                        <a:lnSpc>
                          <a:spcPct val="150000"/>
                        </a:lnSpc>
                        <a:spcAft>
                          <a:spcPts val="0"/>
                        </a:spcAft>
                        <a:tabLst>
                          <a:tab pos="2700655" algn="l"/>
                        </a:tabLst>
                      </a:pPr>
                      <a:r>
                        <a:rPr lang="zh-CN" sz="2800" b="1" kern="100" dirty="0">
                          <a:effectLst/>
                          <a:latin typeface="Times New Roman"/>
                          <a:ea typeface="方正细黑一简体"/>
                          <a:cs typeface="Times New Roman"/>
                        </a:rPr>
                        <a:t>　　第一框讲述原始社会、奴隶社会、封建社会、资本主义社会产生和发展的历程，阐明人类社会由低级到高级、由简单到复杂的发展规律。第二框讲述科学社会主义产生的历史条件、科学社会主义创立的理论基石和标志，阐述了十月革命实现了社会主义从理论、运动到实践、制度的伟大跨越</a:t>
                      </a:r>
                      <a:r>
                        <a:rPr lang="zh-CN" sz="2800" b="1" kern="100" dirty="0" smtClean="0">
                          <a:effectLst/>
                          <a:latin typeface="Times New Roman"/>
                          <a:ea typeface="方正细黑一简体"/>
                          <a:cs typeface="Times New Roman"/>
                        </a:rPr>
                        <a:t>。</a:t>
                      </a:r>
                      <a:endParaRPr lang="zh-CN" sz="2800" kern="100" dirty="0">
                        <a:effectLst/>
                        <a:latin typeface="宋体"/>
                        <a:cs typeface="Courier New"/>
                      </a:endParaRPr>
                    </a:p>
                  </a:txBody>
                  <a:tcPr marL="51045" marR="5104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387034865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表格 4"/>
          <p:cNvGraphicFramePr>
            <a:graphicFrameLocks noGrp="1"/>
          </p:cNvGraphicFramePr>
          <p:nvPr>
            <p:extLst>
              <p:ext uri="{D42A27DB-BD31-4B8C-83A1-F6EECF244321}">
                <p14:modId xmlns:p14="http://schemas.microsoft.com/office/powerpoint/2010/main" val="3271759486"/>
              </p:ext>
            </p:extLst>
          </p:nvPr>
        </p:nvGraphicFramePr>
        <p:xfrm>
          <a:off x="696987" y="1412776"/>
          <a:ext cx="10729191" cy="4320480"/>
        </p:xfrm>
        <a:graphic>
          <a:graphicData uri="http://schemas.openxmlformats.org/drawingml/2006/table">
            <a:tbl>
              <a:tblPr/>
              <a:tblGrid>
                <a:gridCol w="10729191"/>
              </a:tblGrid>
              <a:tr h="662426">
                <a:tc>
                  <a:txBody>
                    <a:bodyPr/>
                    <a:lstStyle/>
                    <a:p>
                      <a:pPr algn="ctr">
                        <a:lnSpc>
                          <a:spcPct val="150000"/>
                        </a:lnSpc>
                        <a:spcAft>
                          <a:spcPts val="0"/>
                        </a:spcAft>
                        <a:tabLst>
                          <a:tab pos="2700655" algn="l"/>
                        </a:tabLst>
                      </a:pPr>
                      <a:r>
                        <a:rPr lang="zh-CN" sz="2800" b="1" kern="100" dirty="0">
                          <a:solidFill>
                            <a:srgbClr val="0000FF"/>
                          </a:solidFill>
                          <a:effectLst/>
                          <a:latin typeface="Times New Roman"/>
                          <a:ea typeface="方正细黑一简体"/>
                          <a:cs typeface="Times New Roman"/>
                        </a:rPr>
                        <a:t>本课内容与知识逻辑</a:t>
                      </a:r>
                      <a:r>
                        <a:rPr lang="en-US" sz="2800" b="1" kern="100" dirty="0">
                          <a:solidFill>
                            <a:srgbClr val="0000FF"/>
                          </a:solidFill>
                          <a:effectLst/>
                          <a:latin typeface="Times New Roman"/>
                          <a:ea typeface="方正细黑一简体"/>
                          <a:cs typeface="Courier New"/>
                        </a:rPr>
                        <a:t> </a:t>
                      </a:r>
                      <a:endParaRPr lang="zh-CN" sz="2800" kern="100" dirty="0">
                        <a:effectLst/>
                        <a:latin typeface="宋体"/>
                        <a:cs typeface="Courier New"/>
                      </a:endParaRPr>
                    </a:p>
                  </a:txBody>
                  <a:tcPr marL="51045" marR="5104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658054">
                <a:tc>
                  <a:txBody>
                    <a:bodyPr/>
                    <a:lstStyle/>
                    <a:p>
                      <a:pPr algn="ctr">
                        <a:lnSpc>
                          <a:spcPct val="150000"/>
                        </a:lnSpc>
                        <a:spcAft>
                          <a:spcPts val="0"/>
                        </a:spcAft>
                        <a:tabLst>
                          <a:tab pos="2700655" algn="l"/>
                        </a:tabLst>
                      </a:pPr>
                      <a:r>
                        <a:rPr lang="zh-CN" sz="2800" b="1" kern="100" dirty="0">
                          <a:effectLst/>
                          <a:latin typeface="Times New Roman"/>
                          <a:ea typeface="方正细黑一简体"/>
                          <a:cs typeface="Times New Roman"/>
                        </a:rPr>
                        <a:t>　</a:t>
                      </a:r>
                      <a:r>
                        <a:rPr lang="en-US" sz="2800" b="1" kern="100" dirty="0" smtClean="0">
                          <a:solidFill>
                            <a:srgbClr val="7030A0"/>
                          </a:solidFill>
                          <a:effectLst/>
                          <a:latin typeface="Times New Roman"/>
                          <a:ea typeface="方正细黑一简体"/>
                          <a:cs typeface="Courier New"/>
                        </a:rPr>
                        <a:t>[</a:t>
                      </a:r>
                      <a:r>
                        <a:rPr lang="zh-CN" sz="2800" b="1" kern="100" dirty="0">
                          <a:solidFill>
                            <a:srgbClr val="7030A0"/>
                          </a:solidFill>
                          <a:effectLst/>
                          <a:latin typeface="Times New Roman"/>
                          <a:ea typeface="方正细黑一简体"/>
                          <a:cs typeface="Times New Roman"/>
                        </a:rPr>
                        <a:t>知识逻辑</a:t>
                      </a:r>
                      <a:r>
                        <a:rPr lang="en-US" sz="2800" b="1" kern="100" dirty="0">
                          <a:solidFill>
                            <a:srgbClr val="7030A0"/>
                          </a:solidFill>
                          <a:effectLst/>
                          <a:latin typeface="Times New Roman"/>
                          <a:ea typeface="方正细黑一简体"/>
                          <a:cs typeface="Courier New"/>
                        </a:rPr>
                        <a:t>]</a:t>
                      </a:r>
                      <a:endParaRPr lang="zh-CN" sz="2800" kern="100" dirty="0">
                        <a:effectLst/>
                        <a:latin typeface="宋体"/>
                        <a:cs typeface="Courier New"/>
                      </a:endParaRPr>
                    </a:p>
                    <a:p>
                      <a:pPr algn="l">
                        <a:lnSpc>
                          <a:spcPct val="150000"/>
                        </a:lnSpc>
                        <a:spcAft>
                          <a:spcPts val="0"/>
                        </a:spcAft>
                        <a:tabLst>
                          <a:tab pos="2700655" algn="l"/>
                        </a:tabLst>
                      </a:pPr>
                      <a:r>
                        <a:rPr lang="zh-CN" sz="2800" b="1" kern="100" dirty="0">
                          <a:effectLst/>
                          <a:latin typeface="Times New Roman"/>
                          <a:ea typeface="方正细黑一简体"/>
                          <a:cs typeface="Times New Roman"/>
                        </a:rPr>
                        <a:t>从历史发展的角度阐述人类社会发展的规律，即生产关系一定要适应生产力的状况、上层建筑一定要适应经济基础的状况，进而在考查资本主义发展历程的基础上，阐明科学社会主义产生的历史条件、理论基石、标志及伟大意义，得出社会主义必然胜利的结</a:t>
                      </a:r>
                      <a:r>
                        <a:rPr lang="zh-CN" sz="2800" b="1" kern="100" dirty="0" smtClean="0">
                          <a:effectLst/>
                          <a:latin typeface="Times New Roman"/>
                          <a:ea typeface="方正细黑一简体"/>
                          <a:cs typeface="Times New Roman"/>
                        </a:rPr>
                        <a:t>论</a:t>
                      </a:r>
                      <a:endParaRPr lang="zh-CN" sz="2800" kern="100" dirty="0">
                        <a:effectLst/>
                        <a:latin typeface="宋体"/>
                        <a:cs typeface="Courier New"/>
                      </a:endParaRPr>
                    </a:p>
                  </a:txBody>
                  <a:tcPr marL="51045" marR="5104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12722909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p:cNvGrpSpPr/>
          <p:nvPr/>
        </p:nvGrpSpPr>
        <p:grpSpPr>
          <a:xfrm>
            <a:off x="819320" y="1583805"/>
            <a:ext cx="1368152" cy="4509491"/>
            <a:chOff x="1875341" y="1435514"/>
            <a:chExt cx="1145244" cy="3774776"/>
          </a:xfrm>
          <a:solidFill>
            <a:schemeClr val="bg2">
              <a:lumMod val="75000"/>
            </a:schemeClr>
          </a:solidFill>
        </p:grpSpPr>
        <p:grpSp>
          <p:nvGrpSpPr>
            <p:cNvPr id="8" name="Group 1"/>
            <p:cNvGrpSpPr/>
            <p:nvPr/>
          </p:nvGrpSpPr>
          <p:grpSpPr>
            <a:xfrm>
              <a:off x="1875341" y="1435514"/>
              <a:ext cx="1145243" cy="790786"/>
              <a:chOff x="1668087" y="1131991"/>
              <a:chExt cx="1145243" cy="790786"/>
            </a:xfrm>
            <a:grpFill/>
          </p:grpSpPr>
          <p:sp>
            <p:nvSpPr>
              <p:cNvPr id="17" name="Freeform 27"/>
              <p:cNvSpPr/>
              <p:nvPr/>
            </p:nvSpPr>
            <p:spPr bwMode="auto">
              <a:xfrm rot="16200000">
                <a:off x="1845316" y="954762"/>
                <a:ext cx="790786" cy="1145243"/>
              </a:xfrm>
              <a:custGeom>
                <a:avLst/>
                <a:gdLst>
                  <a:gd name="T0" fmla="*/ 0 w 482"/>
                  <a:gd name="T1" fmla="*/ 0 h 696"/>
                  <a:gd name="T2" fmla="*/ 0 w 482"/>
                  <a:gd name="T3" fmla="*/ 223 h 696"/>
                  <a:gd name="T4" fmla="*/ 0 w 482"/>
                  <a:gd name="T5" fmla="*/ 223 h 696"/>
                  <a:gd name="T6" fmla="*/ 125 w 482"/>
                  <a:gd name="T7" fmla="*/ 348 h 696"/>
                  <a:gd name="T8" fmla="*/ 0 w 482"/>
                  <a:gd name="T9" fmla="*/ 473 h 696"/>
                  <a:gd name="T10" fmla="*/ 0 w 482"/>
                  <a:gd name="T11" fmla="*/ 473 h 696"/>
                  <a:gd name="T12" fmla="*/ 0 w 482"/>
                  <a:gd name="T13" fmla="*/ 696 h 696"/>
                  <a:gd name="T14" fmla="*/ 388 w 482"/>
                  <a:gd name="T15" fmla="*/ 441 h 696"/>
                  <a:gd name="T16" fmla="*/ 482 w 482"/>
                  <a:gd name="T17" fmla="*/ 348 h 696"/>
                  <a:gd name="T18" fmla="*/ 388 w 482"/>
                  <a:gd name="T19" fmla="*/ 255 h 696"/>
                  <a:gd name="T20" fmla="*/ 0 w 482"/>
                  <a:gd name="T21" fmla="*/ 0 h 6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82" h="696">
                    <a:moveTo>
                      <a:pt x="0" y="0"/>
                    </a:moveTo>
                    <a:cubicBezTo>
                      <a:pt x="0" y="223"/>
                      <a:pt x="0" y="223"/>
                      <a:pt x="0" y="223"/>
                    </a:cubicBezTo>
                    <a:cubicBezTo>
                      <a:pt x="0" y="223"/>
                      <a:pt x="0" y="223"/>
                      <a:pt x="0" y="223"/>
                    </a:cubicBezTo>
                    <a:cubicBezTo>
                      <a:pt x="69" y="223"/>
                      <a:pt x="125" y="279"/>
                      <a:pt x="125" y="348"/>
                    </a:cubicBezTo>
                    <a:cubicBezTo>
                      <a:pt x="125" y="417"/>
                      <a:pt x="69" y="473"/>
                      <a:pt x="0" y="473"/>
                    </a:cubicBezTo>
                    <a:cubicBezTo>
                      <a:pt x="0" y="473"/>
                      <a:pt x="0" y="473"/>
                      <a:pt x="0" y="473"/>
                    </a:cubicBezTo>
                    <a:cubicBezTo>
                      <a:pt x="0" y="696"/>
                      <a:pt x="0" y="696"/>
                      <a:pt x="0" y="696"/>
                    </a:cubicBezTo>
                    <a:cubicBezTo>
                      <a:pt x="0" y="696"/>
                      <a:pt x="380" y="441"/>
                      <a:pt x="388" y="441"/>
                    </a:cubicBezTo>
                    <a:cubicBezTo>
                      <a:pt x="440" y="441"/>
                      <a:pt x="482" y="400"/>
                      <a:pt x="482" y="348"/>
                    </a:cubicBezTo>
                    <a:cubicBezTo>
                      <a:pt x="482" y="296"/>
                      <a:pt x="440" y="255"/>
                      <a:pt x="388" y="255"/>
                    </a:cubicBezTo>
                    <a:cubicBezTo>
                      <a:pt x="380" y="255"/>
                      <a:pt x="0" y="0"/>
                      <a:pt x="0" y="0"/>
                    </a:cubicBezTo>
                    <a:close/>
                  </a:path>
                </a:pathLst>
              </a:custGeom>
              <a:solidFill>
                <a:schemeClr val="accent2">
                  <a:lumMod val="60000"/>
                  <a:lumOff val="4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b="1">
                  <a:solidFill>
                    <a:schemeClr val="bg1"/>
                  </a:solidFill>
                  <a:latin typeface="思源宋体 CN" panose="02020400000000000000" pitchFamily="18" charset="-122"/>
                  <a:ea typeface="思源宋体 CN" panose="02020400000000000000" pitchFamily="18" charset="-122"/>
                </a:endParaRPr>
              </a:p>
            </p:txBody>
          </p:sp>
          <p:sp>
            <p:nvSpPr>
              <p:cNvPr id="18" name="Freeform 28"/>
              <p:cNvSpPr/>
              <p:nvPr/>
            </p:nvSpPr>
            <p:spPr bwMode="auto">
              <a:xfrm rot="16200000">
                <a:off x="2135239" y="1083831"/>
                <a:ext cx="209977" cy="306297"/>
              </a:xfrm>
              <a:custGeom>
                <a:avLst/>
                <a:gdLst>
                  <a:gd name="T0" fmla="*/ 34 w 128"/>
                  <a:gd name="T1" fmla="*/ 186 h 186"/>
                  <a:gd name="T2" fmla="*/ 128 w 128"/>
                  <a:gd name="T3" fmla="*/ 93 h 186"/>
                  <a:gd name="T4" fmla="*/ 34 w 128"/>
                  <a:gd name="T5" fmla="*/ 0 h 186"/>
                  <a:gd name="T6" fmla="*/ 0 w 128"/>
                  <a:gd name="T7" fmla="*/ 93 h 186"/>
                  <a:gd name="T8" fmla="*/ 34 w 128"/>
                  <a:gd name="T9" fmla="*/ 186 h 186"/>
                </a:gdLst>
                <a:ahLst/>
                <a:cxnLst>
                  <a:cxn ang="0">
                    <a:pos x="T0" y="T1"/>
                  </a:cxn>
                  <a:cxn ang="0">
                    <a:pos x="T2" y="T3"/>
                  </a:cxn>
                  <a:cxn ang="0">
                    <a:pos x="T4" y="T5"/>
                  </a:cxn>
                  <a:cxn ang="0">
                    <a:pos x="T6" y="T7"/>
                  </a:cxn>
                  <a:cxn ang="0">
                    <a:pos x="T8" y="T9"/>
                  </a:cxn>
                </a:cxnLst>
                <a:rect l="0" t="0" r="r" b="b"/>
                <a:pathLst>
                  <a:path w="128" h="186">
                    <a:moveTo>
                      <a:pt x="34" y="186"/>
                    </a:moveTo>
                    <a:cubicBezTo>
                      <a:pt x="86" y="186"/>
                      <a:pt x="128" y="145"/>
                      <a:pt x="128" y="93"/>
                    </a:cubicBezTo>
                    <a:cubicBezTo>
                      <a:pt x="128" y="41"/>
                      <a:pt x="86" y="0"/>
                      <a:pt x="34" y="0"/>
                    </a:cubicBezTo>
                    <a:cubicBezTo>
                      <a:pt x="30" y="0"/>
                      <a:pt x="0" y="46"/>
                      <a:pt x="0" y="93"/>
                    </a:cubicBezTo>
                    <a:cubicBezTo>
                      <a:pt x="0" y="140"/>
                      <a:pt x="30" y="186"/>
                      <a:pt x="34" y="186"/>
                    </a:cubicBezTo>
                    <a:close/>
                  </a:path>
                </a:pathLst>
              </a:custGeom>
              <a:solidFill>
                <a:schemeClr val="accent2">
                  <a:lumMod val="7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b="1">
                  <a:solidFill>
                    <a:schemeClr val="bg1"/>
                  </a:solidFill>
                  <a:latin typeface="思源宋体 CN" panose="02020400000000000000" pitchFamily="18" charset="-122"/>
                  <a:ea typeface="思源宋体 CN" panose="02020400000000000000" pitchFamily="18" charset="-122"/>
                </a:endParaRPr>
              </a:p>
            </p:txBody>
          </p:sp>
        </p:grpSp>
        <p:sp>
          <p:nvSpPr>
            <p:cNvPr id="9" name="Freeform 26"/>
            <p:cNvSpPr/>
            <p:nvPr/>
          </p:nvSpPr>
          <p:spPr bwMode="auto">
            <a:xfrm rot="16200000">
              <a:off x="1876305" y="2072188"/>
              <a:ext cx="1143317" cy="1145243"/>
            </a:xfrm>
            <a:custGeom>
              <a:avLst/>
              <a:gdLst>
                <a:gd name="T0" fmla="*/ 0 w 697"/>
                <a:gd name="T1" fmla="*/ 0 h 696"/>
                <a:gd name="T2" fmla="*/ 0 w 697"/>
                <a:gd name="T3" fmla="*/ 223 h 696"/>
                <a:gd name="T4" fmla="*/ 0 w 697"/>
                <a:gd name="T5" fmla="*/ 223 h 696"/>
                <a:gd name="T6" fmla="*/ 125 w 697"/>
                <a:gd name="T7" fmla="*/ 348 h 696"/>
                <a:gd name="T8" fmla="*/ 0 w 697"/>
                <a:gd name="T9" fmla="*/ 473 h 696"/>
                <a:gd name="T10" fmla="*/ 0 w 697"/>
                <a:gd name="T11" fmla="*/ 473 h 696"/>
                <a:gd name="T12" fmla="*/ 0 w 697"/>
                <a:gd name="T13" fmla="*/ 696 h 696"/>
                <a:gd name="T14" fmla="*/ 579 w 697"/>
                <a:gd name="T15" fmla="*/ 696 h 696"/>
                <a:gd name="T16" fmla="*/ 579 w 697"/>
                <a:gd name="T17" fmla="*/ 438 h 696"/>
                <a:gd name="T18" fmla="*/ 603 w 697"/>
                <a:gd name="T19" fmla="*/ 441 h 696"/>
                <a:gd name="T20" fmla="*/ 697 w 697"/>
                <a:gd name="T21" fmla="*/ 348 h 696"/>
                <a:gd name="T22" fmla="*/ 603 w 697"/>
                <a:gd name="T23" fmla="*/ 255 h 696"/>
                <a:gd name="T24" fmla="*/ 579 w 697"/>
                <a:gd name="T25" fmla="*/ 258 h 696"/>
                <a:gd name="T26" fmla="*/ 579 w 697"/>
                <a:gd name="T27" fmla="*/ 0 h 696"/>
                <a:gd name="T28" fmla="*/ 0 w 697"/>
                <a:gd name="T29" fmla="*/ 0 h 6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97" h="696">
                  <a:moveTo>
                    <a:pt x="0" y="0"/>
                  </a:moveTo>
                  <a:cubicBezTo>
                    <a:pt x="0" y="223"/>
                    <a:pt x="0" y="223"/>
                    <a:pt x="0" y="223"/>
                  </a:cubicBezTo>
                  <a:cubicBezTo>
                    <a:pt x="0" y="223"/>
                    <a:pt x="0" y="223"/>
                    <a:pt x="0" y="223"/>
                  </a:cubicBezTo>
                  <a:cubicBezTo>
                    <a:pt x="69" y="223"/>
                    <a:pt x="125" y="279"/>
                    <a:pt x="125" y="348"/>
                  </a:cubicBezTo>
                  <a:cubicBezTo>
                    <a:pt x="125" y="417"/>
                    <a:pt x="69" y="473"/>
                    <a:pt x="0" y="473"/>
                  </a:cubicBezTo>
                  <a:cubicBezTo>
                    <a:pt x="0" y="473"/>
                    <a:pt x="0" y="473"/>
                    <a:pt x="0" y="473"/>
                  </a:cubicBezTo>
                  <a:cubicBezTo>
                    <a:pt x="0" y="696"/>
                    <a:pt x="0" y="696"/>
                    <a:pt x="0" y="696"/>
                  </a:cubicBezTo>
                  <a:cubicBezTo>
                    <a:pt x="579" y="696"/>
                    <a:pt x="579" y="696"/>
                    <a:pt x="579" y="696"/>
                  </a:cubicBezTo>
                  <a:cubicBezTo>
                    <a:pt x="579" y="438"/>
                    <a:pt x="579" y="438"/>
                    <a:pt x="579" y="438"/>
                  </a:cubicBezTo>
                  <a:cubicBezTo>
                    <a:pt x="587" y="440"/>
                    <a:pt x="595" y="441"/>
                    <a:pt x="603" y="441"/>
                  </a:cubicBezTo>
                  <a:cubicBezTo>
                    <a:pt x="655" y="441"/>
                    <a:pt x="697" y="400"/>
                    <a:pt x="697" y="348"/>
                  </a:cubicBezTo>
                  <a:cubicBezTo>
                    <a:pt x="697" y="296"/>
                    <a:pt x="655" y="255"/>
                    <a:pt x="603" y="255"/>
                  </a:cubicBezTo>
                  <a:cubicBezTo>
                    <a:pt x="595" y="255"/>
                    <a:pt x="587" y="256"/>
                    <a:pt x="579" y="258"/>
                  </a:cubicBezTo>
                  <a:cubicBezTo>
                    <a:pt x="579" y="0"/>
                    <a:pt x="579" y="0"/>
                    <a:pt x="579" y="0"/>
                  </a:cubicBezTo>
                  <a:lnTo>
                    <a:pt x="0" y="0"/>
                  </a:lnTo>
                  <a:close/>
                </a:path>
              </a:pathLst>
            </a:custGeom>
            <a:solidFill>
              <a:schemeClr val="bg2">
                <a:lumMod val="75000"/>
              </a:schemeClr>
            </a:solidFill>
            <a:ln w="25400">
              <a:noFill/>
            </a:ln>
            <a:effectLst>
              <a:outerShdw blurRad="419100" dist="838200" dir="2700000" sx="90000" sy="90000" algn="tl" rotWithShape="0">
                <a:schemeClr val="tx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en-US" b="1">
                <a:solidFill>
                  <a:schemeClr val="bg1"/>
                </a:solidFill>
                <a:latin typeface="思源宋体 CN" panose="02020400000000000000" pitchFamily="18" charset="-122"/>
                <a:ea typeface="思源宋体 CN" panose="02020400000000000000" pitchFamily="18" charset="-122"/>
              </a:endParaRPr>
            </a:p>
          </p:txBody>
        </p:sp>
        <p:sp>
          <p:nvSpPr>
            <p:cNvPr id="10" name="TextBox 9"/>
            <p:cNvSpPr txBox="1"/>
            <p:nvPr/>
          </p:nvSpPr>
          <p:spPr>
            <a:xfrm>
              <a:off x="2178324" y="2350023"/>
              <a:ext cx="538312" cy="489485"/>
            </a:xfrm>
            <a:prstGeom prst="rect">
              <a:avLst/>
            </a:prstGeom>
            <a:solidFill>
              <a:schemeClr val="bg2">
                <a:lumMod val="50000"/>
              </a:schemeClr>
            </a:solidFill>
          </p:spPr>
          <p:txBody>
            <a:bodyPr wrap="none" lIns="91422" tIns="45711" rIns="91422" bIns="45711" rtlCol="0">
              <a:spAutoFit/>
            </a:bodyPr>
            <a:lstStyle/>
            <a:p>
              <a:pPr algn="ctr"/>
              <a:r>
                <a:rPr lang="en-US" sz="3200" b="1" dirty="0">
                  <a:solidFill>
                    <a:schemeClr val="bg1"/>
                  </a:solidFill>
                  <a:latin typeface="方正中等线_GBK" panose="03000509000000000000" pitchFamily="65" charset="-122"/>
                  <a:ea typeface="方正中等线_GBK" panose="03000509000000000000" pitchFamily="65" charset="-122"/>
                  <a:cs typeface="Lato Light" panose="020F0502020204030203"/>
                </a:rPr>
                <a:t>01</a:t>
              </a:r>
              <a:endParaRPr lang="id-ID" sz="3200" b="1" dirty="0">
                <a:solidFill>
                  <a:schemeClr val="bg1"/>
                </a:solidFill>
                <a:latin typeface="方正中等线_GBK" panose="03000509000000000000" pitchFamily="65" charset="-122"/>
                <a:ea typeface="方正中等线_GBK" panose="03000509000000000000" pitchFamily="65" charset="-122"/>
                <a:cs typeface="Lato Light" panose="020F0502020204030203"/>
              </a:endParaRPr>
            </a:p>
          </p:txBody>
        </p:sp>
        <p:sp>
          <p:nvSpPr>
            <p:cNvPr id="11" name="Freeform 25"/>
            <p:cNvSpPr/>
            <p:nvPr/>
          </p:nvSpPr>
          <p:spPr bwMode="auto">
            <a:xfrm rot="16200000">
              <a:off x="1876305" y="3069099"/>
              <a:ext cx="1143317" cy="1145243"/>
            </a:xfrm>
            <a:custGeom>
              <a:avLst/>
              <a:gdLst>
                <a:gd name="T0" fmla="*/ 0 w 697"/>
                <a:gd name="T1" fmla="*/ 0 h 696"/>
                <a:gd name="T2" fmla="*/ 0 w 697"/>
                <a:gd name="T3" fmla="*/ 223 h 696"/>
                <a:gd name="T4" fmla="*/ 0 w 697"/>
                <a:gd name="T5" fmla="*/ 223 h 696"/>
                <a:gd name="T6" fmla="*/ 125 w 697"/>
                <a:gd name="T7" fmla="*/ 348 h 696"/>
                <a:gd name="T8" fmla="*/ 0 w 697"/>
                <a:gd name="T9" fmla="*/ 473 h 696"/>
                <a:gd name="T10" fmla="*/ 0 w 697"/>
                <a:gd name="T11" fmla="*/ 473 h 696"/>
                <a:gd name="T12" fmla="*/ 0 w 697"/>
                <a:gd name="T13" fmla="*/ 696 h 696"/>
                <a:gd name="T14" fmla="*/ 579 w 697"/>
                <a:gd name="T15" fmla="*/ 696 h 696"/>
                <a:gd name="T16" fmla="*/ 579 w 697"/>
                <a:gd name="T17" fmla="*/ 438 h 696"/>
                <a:gd name="T18" fmla="*/ 603 w 697"/>
                <a:gd name="T19" fmla="*/ 441 h 696"/>
                <a:gd name="T20" fmla="*/ 697 w 697"/>
                <a:gd name="T21" fmla="*/ 348 h 696"/>
                <a:gd name="T22" fmla="*/ 603 w 697"/>
                <a:gd name="T23" fmla="*/ 255 h 696"/>
                <a:gd name="T24" fmla="*/ 579 w 697"/>
                <a:gd name="T25" fmla="*/ 258 h 696"/>
                <a:gd name="T26" fmla="*/ 579 w 697"/>
                <a:gd name="T27" fmla="*/ 0 h 696"/>
                <a:gd name="T28" fmla="*/ 0 w 697"/>
                <a:gd name="T29" fmla="*/ 0 h 6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97" h="696">
                  <a:moveTo>
                    <a:pt x="0" y="0"/>
                  </a:moveTo>
                  <a:cubicBezTo>
                    <a:pt x="0" y="223"/>
                    <a:pt x="0" y="223"/>
                    <a:pt x="0" y="223"/>
                  </a:cubicBezTo>
                  <a:cubicBezTo>
                    <a:pt x="0" y="223"/>
                    <a:pt x="0" y="223"/>
                    <a:pt x="0" y="223"/>
                  </a:cubicBezTo>
                  <a:cubicBezTo>
                    <a:pt x="69" y="223"/>
                    <a:pt x="125" y="279"/>
                    <a:pt x="125" y="348"/>
                  </a:cubicBezTo>
                  <a:cubicBezTo>
                    <a:pt x="125" y="417"/>
                    <a:pt x="69" y="473"/>
                    <a:pt x="0" y="473"/>
                  </a:cubicBezTo>
                  <a:cubicBezTo>
                    <a:pt x="0" y="473"/>
                    <a:pt x="0" y="473"/>
                    <a:pt x="0" y="473"/>
                  </a:cubicBezTo>
                  <a:cubicBezTo>
                    <a:pt x="0" y="696"/>
                    <a:pt x="0" y="696"/>
                    <a:pt x="0" y="696"/>
                  </a:cubicBezTo>
                  <a:cubicBezTo>
                    <a:pt x="579" y="696"/>
                    <a:pt x="579" y="696"/>
                    <a:pt x="579" y="696"/>
                  </a:cubicBezTo>
                  <a:cubicBezTo>
                    <a:pt x="579" y="438"/>
                    <a:pt x="579" y="438"/>
                    <a:pt x="579" y="438"/>
                  </a:cubicBezTo>
                  <a:cubicBezTo>
                    <a:pt x="587" y="440"/>
                    <a:pt x="595" y="441"/>
                    <a:pt x="603" y="441"/>
                  </a:cubicBezTo>
                  <a:cubicBezTo>
                    <a:pt x="655" y="441"/>
                    <a:pt x="697" y="400"/>
                    <a:pt x="697" y="348"/>
                  </a:cubicBezTo>
                  <a:cubicBezTo>
                    <a:pt x="697" y="296"/>
                    <a:pt x="655" y="255"/>
                    <a:pt x="603" y="255"/>
                  </a:cubicBezTo>
                  <a:cubicBezTo>
                    <a:pt x="595" y="255"/>
                    <a:pt x="587" y="256"/>
                    <a:pt x="579" y="258"/>
                  </a:cubicBezTo>
                  <a:cubicBezTo>
                    <a:pt x="579" y="0"/>
                    <a:pt x="579" y="0"/>
                    <a:pt x="579" y="0"/>
                  </a:cubicBezTo>
                  <a:lnTo>
                    <a:pt x="0" y="0"/>
                  </a:lnTo>
                  <a:close/>
                </a:path>
              </a:pathLst>
            </a:custGeom>
            <a:solidFill>
              <a:schemeClr val="accent3">
                <a:lumMod val="60000"/>
                <a:lumOff val="40000"/>
              </a:schemeClr>
            </a:solidFill>
            <a:ln w="25400">
              <a:noFill/>
            </a:ln>
            <a:effectLst>
              <a:outerShdw blurRad="419100" dist="838200" dir="2700000" sx="90000" sy="90000" algn="tl" rotWithShape="0">
                <a:schemeClr val="tx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en-US" b="1">
                <a:solidFill>
                  <a:schemeClr val="bg1"/>
                </a:solidFill>
                <a:latin typeface="思源宋体 CN" panose="02020400000000000000" pitchFamily="18" charset="-122"/>
                <a:ea typeface="思源宋体 CN" panose="02020400000000000000" pitchFamily="18" charset="-122"/>
              </a:endParaRPr>
            </a:p>
          </p:txBody>
        </p:sp>
        <p:sp>
          <p:nvSpPr>
            <p:cNvPr id="12" name="TextBox 13"/>
            <p:cNvSpPr txBox="1"/>
            <p:nvPr/>
          </p:nvSpPr>
          <p:spPr>
            <a:xfrm>
              <a:off x="2178324" y="3455009"/>
              <a:ext cx="538312" cy="489485"/>
            </a:xfrm>
            <a:prstGeom prst="rect">
              <a:avLst/>
            </a:prstGeom>
            <a:solidFill>
              <a:schemeClr val="accent3">
                <a:lumMod val="50000"/>
              </a:schemeClr>
            </a:solidFill>
          </p:spPr>
          <p:txBody>
            <a:bodyPr wrap="none" lIns="91422" tIns="45711" rIns="91422" bIns="45711" rtlCol="0">
              <a:spAutoFit/>
            </a:bodyPr>
            <a:lstStyle/>
            <a:p>
              <a:pPr algn="ctr"/>
              <a:r>
                <a:rPr lang="en-US" sz="3200" b="1" dirty="0">
                  <a:solidFill>
                    <a:schemeClr val="bg1"/>
                  </a:solidFill>
                  <a:latin typeface="方正中等线_GBK" panose="03000509000000000000" pitchFamily="65" charset="-122"/>
                  <a:ea typeface="方正中等线_GBK" panose="03000509000000000000" pitchFamily="65" charset="-122"/>
                  <a:cs typeface="Lato Light" panose="020F0502020204030203"/>
                </a:rPr>
                <a:t>02</a:t>
              </a:r>
              <a:endParaRPr lang="id-ID" sz="3200" b="1" dirty="0">
                <a:solidFill>
                  <a:schemeClr val="bg1"/>
                </a:solidFill>
                <a:latin typeface="方正中等线_GBK" panose="03000509000000000000" pitchFamily="65" charset="-122"/>
                <a:ea typeface="方正中等线_GBK" panose="03000509000000000000" pitchFamily="65" charset="-122"/>
                <a:cs typeface="Lato Light" panose="020F0502020204030203"/>
              </a:endParaRPr>
            </a:p>
          </p:txBody>
        </p:sp>
        <p:sp>
          <p:nvSpPr>
            <p:cNvPr id="13" name="Freeform 24"/>
            <p:cNvSpPr/>
            <p:nvPr/>
          </p:nvSpPr>
          <p:spPr bwMode="auto">
            <a:xfrm rot="16200000">
              <a:off x="1876786" y="4066491"/>
              <a:ext cx="1142354" cy="1145243"/>
            </a:xfrm>
            <a:custGeom>
              <a:avLst/>
              <a:gdLst>
                <a:gd name="T0" fmla="*/ 0 w 697"/>
                <a:gd name="T1" fmla="*/ 0 h 696"/>
                <a:gd name="T2" fmla="*/ 0 w 697"/>
                <a:gd name="T3" fmla="*/ 223 h 696"/>
                <a:gd name="T4" fmla="*/ 0 w 697"/>
                <a:gd name="T5" fmla="*/ 223 h 696"/>
                <a:gd name="T6" fmla="*/ 125 w 697"/>
                <a:gd name="T7" fmla="*/ 348 h 696"/>
                <a:gd name="T8" fmla="*/ 0 w 697"/>
                <a:gd name="T9" fmla="*/ 473 h 696"/>
                <a:gd name="T10" fmla="*/ 0 w 697"/>
                <a:gd name="T11" fmla="*/ 473 h 696"/>
                <a:gd name="T12" fmla="*/ 0 w 697"/>
                <a:gd name="T13" fmla="*/ 696 h 696"/>
                <a:gd name="T14" fmla="*/ 580 w 697"/>
                <a:gd name="T15" fmla="*/ 696 h 696"/>
                <a:gd name="T16" fmla="*/ 580 w 697"/>
                <a:gd name="T17" fmla="*/ 438 h 696"/>
                <a:gd name="T18" fmla="*/ 604 w 697"/>
                <a:gd name="T19" fmla="*/ 441 h 696"/>
                <a:gd name="T20" fmla="*/ 697 w 697"/>
                <a:gd name="T21" fmla="*/ 348 h 696"/>
                <a:gd name="T22" fmla="*/ 604 w 697"/>
                <a:gd name="T23" fmla="*/ 255 h 696"/>
                <a:gd name="T24" fmla="*/ 580 w 697"/>
                <a:gd name="T25" fmla="*/ 258 h 696"/>
                <a:gd name="T26" fmla="*/ 580 w 697"/>
                <a:gd name="T27" fmla="*/ 0 h 696"/>
                <a:gd name="T28" fmla="*/ 0 w 697"/>
                <a:gd name="T29" fmla="*/ 0 h 6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97" h="696">
                  <a:moveTo>
                    <a:pt x="0" y="0"/>
                  </a:moveTo>
                  <a:cubicBezTo>
                    <a:pt x="0" y="223"/>
                    <a:pt x="0" y="223"/>
                    <a:pt x="0" y="223"/>
                  </a:cubicBezTo>
                  <a:cubicBezTo>
                    <a:pt x="0" y="223"/>
                    <a:pt x="0" y="223"/>
                    <a:pt x="0" y="223"/>
                  </a:cubicBezTo>
                  <a:cubicBezTo>
                    <a:pt x="69" y="223"/>
                    <a:pt x="125" y="279"/>
                    <a:pt x="125" y="348"/>
                  </a:cubicBezTo>
                  <a:cubicBezTo>
                    <a:pt x="125" y="417"/>
                    <a:pt x="69" y="473"/>
                    <a:pt x="0" y="473"/>
                  </a:cubicBezTo>
                  <a:cubicBezTo>
                    <a:pt x="0" y="473"/>
                    <a:pt x="0" y="473"/>
                    <a:pt x="0" y="473"/>
                  </a:cubicBezTo>
                  <a:cubicBezTo>
                    <a:pt x="0" y="696"/>
                    <a:pt x="0" y="696"/>
                    <a:pt x="0" y="696"/>
                  </a:cubicBezTo>
                  <a:cubicBezTo>
                    <a:pt x="580" y="696"/>
                    <a:pt x="580" y="696"/>
                    <a:pt x="580" y="696"/>
                  </a:cubicBezTo>
                  <a:cubicBezTo>
                    <a:pt x="580" y="438"/>
                    <a:pt x="580" y="438"/>
                    <a:pt x="580" y="438"/>
                  </a:cubicBezTo>
                  <a:cubicBezTo>
                    <a:pt x="587" y="440"/>
                    <a:pt x="595" y="441"/>
                    <a:pt x="604" y="441"/>
                  </a:cubicBezTo>
                  <a:cubicBezTo>
                    <a:pt x="655" y="441"/>
                    <a:pt x="697" y="400"/>
                    <a:pt x="697" y="348"/>
                  </a:cubicBezTo>
                  <a:cubicBezTo>
                    <a:pt x="697" y="296"/>
                    <a:pt x="655" y="255"/>
                    <a:pt x="604" y="255"/>
                  </a:cubicBezTo>
                  <a:cubicBezTo>
                    <a:pt x="595" y="255"/>
                    <a:pt x="587" y="256"/>
                    <a:pt x="580" y="258"/>
                  </a:cubicBezTo>
                  <a:cubicBezTo>
                    <a:pt x="580" y="0"/>
                    <a:pt x="580" y="0"/>
                    <a:pt x="580" y="0"/>
                  </a:cubicBezTo>
                  <a:lnTo>
                    <a:pt x="0" y="0"/>
                  </a:lnTo>
                  <a:close/>
                </a:path>
              </a:pathLst>
            </a:custGeom>
            <a:solidFill>
              <a:schemeClr val="bg1">
                <a:lumMod val="75000"/>
              </a:schemeClr>
            </a:solidFill>
            <a:ln w="25400">
              <a:noFill/>
            </a:ln>
            <a:effectLst>
              <a:outerShdw blurRad="419100" dist="838200" dir="2700000" sx="90000" sy="90000" algn="tl" rotWithShape="0">
                <a:schemeClr val="tx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en-US" b="1">
                <a:solidFill>
                  <a:schemeClr val="bg1"/>
                </a:solidFill>
                <a:latin typeface="思源宋体 CN" panose="02020400000000000000" pitchFamily="18" charset="-122"/>
                <a:ea typeface="思源宋体 CN" panose="02020400000000000000" pitchFamily="18" charset="-122"/>
              </a:endParaRPr>
            </a:p>
          </p:txBody>
        </p:sp>
      </p:grpSp>
      <p:cxnSp>
        <p:nvCxnSpPr>
          <p:cNvPr id="21" name="直接连接符 20"/>
          <p:cNvCxnSpPr/>
          <p:nvPr/>
        </p:nvCxnSpPr>
        <p:spPr>
          <a:xfrm>
            <a:off x="3073251" y="3241551"/>
            <a:ext cx="684076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a:off x="3073251" y="4709809"/>
            <a:ext cx="7535677"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24" name="矩形 23">
            <a:hlinkClick r:id="rId2" action="ppaction://hlinksldjump"/>
          </p:cNvPr>
          <p:cNvSpPr/>
          <p:nvPr/>
        </p:nvSpPr>
        <p:spPr>
          <a:xfrm>
            <a:off x="3001243" y="2708920"/>
            <a:ext cx="6984776" cy="553998"/>
          </a:xfrm>
          <a:prstGeom prst="rect">
            <a:avLst/>
          </a:prstGeom>
        </p:spPr>
        <p:txBody>
          <a:bodyPr wrap="square">
            <a:spAutoFit/>
          </a:bodyPr>
          <a:lstStyle/>
          <a:p>
            <a:r>
              <a:rPr lang="zh-CN" altLang="en-US" sz="3000" b="1" kern="100" dirty="0">
                <a:solidFill>
                  <a:schemeClr val="accent2">
                    <a:lumMod val="75000"/>
                  </a:schemeClr>
                </a:solidFill>
                <a:latin typeface="方正细黑一简体" panose="03000509000000000000" pitchFamily="65" charset="-122"/>
                <a:ea typeface="方正细黑一简体" panose="03000509000000000000" pitchFamily="65" charset="-122"/>
                <a:cs typeface="Times New Roman"/>
              </a:rPr>
              <a:t>目题逐解</a:t>
            </a:r>
            <a:r>
              <a:rPr lang="en-US" altLang="zh-CN" sz="3000" b="1" kern="100" dirty="0">
                <a:solidFill>
                  <a:schemeClr val="accent2">
                    <a:lumMod val="75000"/>
                  </a:schemeClr>
                </a:solidFill>
                <a:latin typeface="方正细黑一简体" panose="03000509000000000000" pitchFamily="65" charset="-122"/>
                <a:ea typeface="方正细黑一简体" panose="03000509000000000000" pitchFamily="65" charset="-122"/>
                <a:cs typeface="Times New Roman"/>
              </a:rPr>
              <a:t>(</a:t>
            </a:r>
            <a:r>
              <a:rPr lang="zh-CN" altLang="en-US" sz="3000" b="1" kern="100" dirty="0">
                <a:solidFill>
                  <a:schemeClr val="accent2">
                    <a:lumMod val="75000"/>
                  </a:schemeClr>
                </a:solidFill>
                <a:latin typeface="方正细黑一简体" panose="03000509000000000000" pitchFamily="65" charset="-122"/>
                <a:ea typeface="方正细黑一简体" panose="03000509000000000000" pitchFamily="65" charset="-122"/>
                <a:cs typeface="Times New Roman"/>
              </a:rPr>
              <a:t>一</a:t>
            </a:r>
            <a:r>
              <a:rPr lang="en-US" altLang="zh-CN" sz="3000" b="1" kern="100" dirty="0">
                <a:solidFill>
                  <a:schemeClr val="accent2">
                    <a:lumMod val="75000"/>
                  </a:schemeClr>
                </a:solidFill>
                <a:latin typeface="方正细黑一简体" panose="03000509000000000000" pitchFamily="65" charset="-122"/>
                <a:ea typeface="方正细黑一简体" panose="03000509000000000000" pitchFamily="65" charset="-122"/>
                <a:cs typeface="Times New Roman"/>
              </a:rPr>
              <a:t>)——</a:t>
            </a:r>
            <a:r>
              <a:rPr lang="zh-CN" altLang="en-US" sz="3000" b="1" kern="100" dirty="0">
                <a:solidFill>
                  <a:schemeClr val="accent2">
                    <a:lumMod val="75000"/>
                  </a:schemeClr>
                </a:solidFill>
                <a:latin typeface="方正细黑一简体" panose="03000509000000000000" pitchFamily="65" charset="-122"/>
                <a:ea typeface="方正细黑一简体" panose="03000509000000000000" pitchFamily="65" charset="-122"/>
                <a:cs typeface="Times New Roman"/>
              </a:rPr>
              <a:t>从原始社会到奴隶社会</a:t>
            </a:r>
            <a:endParaRPr lang="zh-CN" altLang="zh-CN" sz="3000" b="1" dirty="0">
              <a:solidFill>
                <a:schemeClr val="accent2">
                  <a:lumMod val="75000"/>
                </a:schemeClr>
              </a:solidFill>
              <a:latin typeface="方正细黑一简体" panose="03000509000000000000" pitchFamily="65" charset="-122"/>
              <a:ea typeface="方正细黑一简体" panose="03000509000000000000" pitchFamily="65" charset="-122"/>
            </a:endParaRPr>
          </a:p>
        </p:txBody>
      </p:sp>
      <p:sp>
        <p:nvSpPr>
          <p:cNvPr id="25" name="矩形 24">
            <a:hlinkClick r:id="rId3" action="ppaction://hlinksldjump"/>
          </p:cNvPr>
          <p:cNvSpPr/>
          <p:nvPr/>
        </p:nvSpPr>
        <p:spPr>
          <a:xfrm>
            <a:off x="2963274" y="4171146"/>
            <a:ext cx="7742825" cy="553998"/>
          </a:xfrm>
          <a:prstGeom prst="rect">
            <a:avLst/>
          </a:prstGeom>
        </p:spPr>
        <p:txBody>
          <a:bodyPr wrap="none">
            <a:spAutoFit/>
          </a:bodyPr>
          <a:lstStyle/>
          <a:p>
            <a:pPr lvl="0" algn="ctr">
              <a:tabLst>
                <a:tab pos="2430780" algn="l"/>
                <a:tab pos="5311140" algn="l"/>
              </a:tabLst>
            </a:pPr>
            <a:r>
              <a:rPr lang="zh-CN" altLang="en-US" sz="3000" b="1" kern="100" dirty="0">
                <a:solidFill>
                  <a:schemeClr val="accent5">
                    <a:lumMod val="75000"/>
                  </a:schemeClr>
                </a:solidFill>
                <a:latin typeface="方正细黑一简体" panose="03000509000000000000" pitchFamily="65" charset="-122"/>
                <a:ea typeface="方正细黑一简体" panose="03000509000000000000" pitchFamily="65" charset="-122"/>
                <a:cs typeface="Times New Roman"/>
              </a:rPr>
              <a:t>目题逐解</a:t>
            </a:r>
            <a:r>
              <a:rPr lang="en-US" altLang="zh-CN" sz="3000" b="1" kern="100" dirty="0">
                <a:solidFill>
                  <a:schemeClr val="accent5">
                    <a:lumMod val="75000"/>
                  </a:schemeClr>
                </a:solidFill>
                <a:latin typeface="方正细黑一简体" panose="03000509000000000000" pitchFamily="65" charset="-122"/>
                <a:ea typeface="方正细黑一简体" panose="03000509000000000000" pitchFamily="65" charset="-122"/>
                <a:cs typeface="Times New Roman"/>
              </a:rPr>
              <a:t>(</a:t>
            </a:r>
            <a:r>
              <a:rPr lang="zh-CN" altLang="en-US" sz="3000" b="1" kern="100" dirty="0">
                <a:solidFill>
                  <a:schemeClr val="accent5">
                    <a:lumMod val="75000"/>
                  </a:schemeClr>
                </a:solidFill>
                <a:latin typeface="方正细黑一简体" panose="03000509000000000000" pitchFamily="65" charset="-122"/>
                <a:ea typeface="方正细黑一简体" panose="03000509000000000000" pitchFamily="65" charset="-122"/>
                <a:cs typeface="Times New Roman"/>
              </a:rPr>
              <a:t>二</a:t>
            </a:r>
            <a:r>
              <a:rPr lang="en-US" altLang="zh-CN" sz="3000" b="1" kern="100" dirty="0">
                <a:solidFill>
                  <a:schemeClr val="accent5">
                    <a:lumMod val="75000"/>
                  </a:schemeClr>
                </a:solidFill>
                <a:latin typeface="方正细黑一简体" panose="03000509000000000000" pitchFamily="65" charset="-122"/>
                <a:ea typeface="方正细黑一简体" panose="03000509000000000000" pitchFamily="65" charset="-122"/>
                <a:cs typeface="Times New Roman"/>
              </a:rPr>
              <a:t>)——</a:t>
            </a:r>
            <a:r>
              <a:rPr lang="zh-CN" altLang="en-US" sz="3000" b="1" kern="100" dirty="0">
                <a:solidFill>
                  <a:schemeClr val="accent5">
                    <a:lumMod val="75000"/>
                  </a:schemeClr>
                </a:solidFill>
                <a:latin typeface="方正细黑一简体" panose="03000509000000000000" pitchFamily="65" charset="-122"/>
                <a:ea typeface="方正细黑一简体" panose="03000509000000000000" pitchFamily="65" charset="-122"/>
                <a:cs typeface="Times New Roman"/>
              </a:rPr>
              <a:t>从封建社会到资本主义社会</a:t>
            </a:r>
            <a:endParaRPr lang="zh-CN" altLang="zh-CN" sz="3000" kern="100" dirty="0">
              <a:solidFill>
                <a:schemeClr val="accent5">
                  <a:lumMod val="75000"/>
                </a:schemeClr>
              </a:solidFill>
              <a:latin typeface="方正细黑一简体" panose="03000509000000000000" pitchFamily="65" charset="-122"/>
              <a:ea typeface="方正细黑一简体" panose="03000509000000000000" pitchFamily="65" charset="-122"/>
              <a:cs typeface="Courier New"/>
            </a:endParaRPr>
          </a:p>
        </p:txBody>
      </p:sp>
      <p:sp>
        <p:nvSpPr>
          <p:cNvPr id="20" name="标题 1"/>
          <p:cNvSpPr txBox="1">
            <a:spLocks/>
          </p:cNvSpPr>
          <p:nvPr/>
        </p:nvSpPr>
        <p:spPr>
          <a:xfrm>
            <a:off x="10036344" y="404664"/>
            <a:ext cx="1821883" cy="822297"/>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zh-CN" altLang="en-US" sz="6200" b="1" dirty="0" smtClean="0">
                <a:solidFill>
                  <a:schemeClr val="bg1">
                    <a:lumMod val="95000"/>
                  </a:schemeClr>
                </a:solidFill>
                <a:latin typeface="方正细黑一_GBK" panose="03000509000000000000" pitchFamily="65" charset="-122"/>
                <a:ea typeface="方正细黑一_GBK" panose="03000509000000000000" pitchFamily="65" charset="-122"/>
              </a:rPr>
              <a:t>目录</a:t>
            </a:r>
            <a:endParaRPr lang="zh-CN" altLang="en-US" sz="6200" b="1" dirty="0">
              <a:solidFill>
                <a:schemeClr val="bg1">
                  <a:lumMod val="95000"/>
                </a:schemeClr>
              </a:solidFill>
              <a:latin typeface="方正细黑一_GBK" panose="03000509000000000000" pitchFamily="65" charset="-122"/>
              <a:ea typeface="方正细黑一_GBK" panose="03000509000000000000" pitchFamily="65" charset="-122"/>
            </a:endParaRPr>
          </a:p>
        </p:txBody>
      </p:sp>
      <p:sp>
        <p:nvSpPr>
          <p:cNvPr id="19" name="标题 1"/>
          <p:cNvSpPr txBox="1">
            <a:spLocks/>
          </p:cNvSpPr>
          <p:nvPr/>
        </p:nvSpPr>
        <p:spPr>
          <a:xfrm>
            <a:off x="9820320" y="980728"/>
            <a:ext cx="1821883" cy="822297"/>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zh-CN" altLang="en-US" sz="5500" b="1" dirty="0" smtClean="0">
                <a:solidFill>
                  <a:schemeClr val="accent5">
                    <a:lumMod val="75000"/>
                  </a:schemeClr>
                </a:solidFill>
                <a:latin typeface="方正细黑一_GBK" panose="03000509000000000000" pitchFamily="65" charset="-122"/>
                <a:ea typeface="方正细黑一_GBK" panose="03000509000000000000" pitchFamily="65" charset="-122"/>
              </a:rPr>
              <a:t>目录</a:t>
            </a:r>
            <a:endParaRPr lang="zh-CN" altLang="en-US" sz="5500" b="1" dirty="0">
              <a:solidFill>
                <a:schemeClr val="accent5">
                  <a:lumMod val="75000"/>
                </a:schemeClr>
              </a:solidFill>
              <a:latin typeface="方正细黑一_GBK" panose="03000509000000000000" pitchFamily="65" charset="-122"/>
              <a:ea typeface="方正细黑一_GBK" panose="03000509000000000000" pitchFamily="65" charset="-122"/>
            </a:endParaRPr>
          </a:p>
        </p:txBody>
      </p:sp>
      <p:sp>
        <p:nvSpPr>
          <p:cNvPr id="3" name="矩形 2"/>
          <p:cNvSpPr/>
          <p:nvPr/>
        </p:nvSpPr>
        <p:spPr>
          <a:xfrm>
            <a:off x="1386402" y="476672"/>
            <a:ext cx="8245527" cy="704937"/>
          </a:xfrm>
          <a:prstGeom prst="rect">
            <a:avLst/>
          </a:prstGeom>
        </p:spPr>
        <p:txBody>
          <a:bodyPr wrap="none">
            <a:spAutoFit/>
          </a:bodyPr>
          <a:lstStyle/>
          <a:p>
            <a:pPr indent="713740" algn="ctr">
              <a:lnSpc>
                <a:spcPct val="150000"/>
              </a:lnSpc>
              <a:spcAft>
                <a:spcPts val="0"/>
              </a:spcAft>
              <a:tabLst>
                <a:tab pos="2700655" algn="l"/>
              </a:tabLst>
            </a:pPr>
            <a:r>
              <a:rPr lang="zh-CN" altLang="zh-CN" sz="3000" b="1" kern="100" dirty="0">
                <a:solidFill>
                  <a:schemeClr val="accent6">
                    <a:lumMod val="75000"/>
                  </a:schemeClr>
                </a:solidFill>
                <a:latin typeface="Times New Roman"/>
                <a:ea typeface="方正细黑一简体"/>
                <a:cs typeface="Times New Roman"/>
              </a:rPr>
              <a:t>第一框　原始社会的解体和阶级社会的演进</a:t>
            </a:r>
            <a:endParaRPr lang="zh-CN" altLang="zh-CN" sz="3000" kern="100" dirty="0">
              <a:solidFill>
                <a:schemeClr val="accent6">
                  <a:lumMod val="75000"/>
                </a:schemeClr>
              </a:solidFill>
              <a:effectLst/>
              <a:latin typeface="宋体"/>
              <a:cs typeface="Courier New"/>
            </a:endParaRPr>
          </a:p>
        </p:txBody>
      </p:sp>
    </p:spTree>
    <p:extLst>
      <p:ext uri="{BB962C8B-B14F-4D97-AF65-F5344CB8AC3E}">
        <p14:creationId xmlns:p14="http://schemas.microsoft.com/office/powerpoint/2010/main" val="33344634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p:cTn id="7" dur="500" fill="hold"/>
                                        <p:tgtEl>
                                          <p:spTgt spid="24"/>
                                        </p:tgtEl>
                                        <p:attrNameLst>
                                          <p:attrName>ppt_w</p:attrName>
                                        </p:attrNameLst>
                                      </p:cBhvr>
                                      <p:tavLst>
                                        <p:tav tm="0">
                                          <p:val>
                                            <p:fltVal val="0"/>
                                          </p:val>
                                        </p:tav>
                                        <p:tav tm="100000">
                                          <p:val>
                                            <p:strVal val="#ppt_w"/>
                                          </p:val>
                                        </p:tav>
                                      </p:tavLst>
                                    </p:anim>
                                    <p:anim calcmode="lin" valueType="num">
                                      <p:cBhvr>
                                        <p:cTn id="8" dur="500" fill="hold"/>
                                        <p:tgtEl>
                                          <p:spTgt spid="24"/>
                                        </p:tgtEl>
                                        <p:attrNameLst>
                                          <p:attrName>ppt_h</p:attrName>
                                        </p:attrNameLst>
                                      </p:cBhvr>
                                      <p:tavLst>
                                        <p:tav tm="0">
                                          <p:val>
                                            <p:fltVal val="0"/>
                                          </p:val>
                                        </p:tav>
                                        <p:tav tm="100000">
                                          <p:val>
                                            <p:strVal val="#ppt_h"/>
                                          </p:val>
                                        </p:tav>
                                      </p:tavLst>
                                    </p:anim>
                                    <p:animEffect transition="in" filter="fade">
                                      <p:cBhvr>
                                        <p:cTn id="9" dur="500"/>
                                        <p:tgtEl>
                                          <p:spTgt spid="24"/>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25"/>
                                        </p:tgtEl>
                                        <p:attrNameLst>
                                          <p:attrName>style.visibility</p:attrName>
                                        </p:attrNameLst>
                                      </p:cBhvr>
                                      <p:to>
                                        <p:strVal val="visible"/>
                                      </p:to>
                                    </p:set>
                                    <p:anim calcmode="lin" valueType="num">
                                      <p:cBhvr>
                                        <p:cTn id="13" dur="500" fill="hold"/>
                                        <p:tgtEl>
                                          <p:spTgt spid="25"/>
                                        </p:tgtEl>
                                        <p:attrNameLst>
                                          <p:attrName>ppt_w</p:attrName>
                                        </p:attrNameLst>
                                      </p:cBhvr>
                                      <p:tavLst>
                                        <p:tav tm="0">
                                          <p:val>
                                            <p:fltVal val="0"/>
                                          </p:val>
                                        </p:tav>
                                        <p:tav tm="100000">
                                          <p:val>
                                            <p:strVal val="#ppt_w"/>
                                          </p:val>
                                        </p:tav>
                                      </p:tavLst>
                                    </p:anim>
                                    <p:anim calcmode="lin" valueType="num">
                                      <p:cBhvr>
                                        <p:cTn id="14" dur="500" fill="hold"/>
                                        <p:tgtEl>
                                          <p:spTgt spid="25"/>
                                        </p:tgtEl>
                                        <p:attrNameLst>
                                          <p:attrName>ppt_h</p:attrName>
                                        </p:attrNameLst>
                                      </p:cBhvr>
                                      <p:tavLst>
                                        <p:tav tm="0">
                                          <p:val>
                                            <p:fltVal val="0"/>
                                          </p:val>
                                        </p:tav>
                                        <p:tav tm="100000">
                                          <p:val>
                                            <p:strVal val="#ppt_h"/>
                                          </p:val>
                                        </p:tav>
                                      </p:tavLst>
                                    </p:anim>
                                    <p:animEffect transition="in" filter="fade">
                                      <p:cBhvr>
                                        <p:cTn id="15"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5"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260648"/>
            <a:ext cx="10975658" cy="6192687"/>
          </a:xfrm>
        </p:spPr>
        <p:txBody>
          <a:bodyPr>
            <a:normAutofit lnSpcReduction="10000"/>
          </a:bodyPr>
          <a:lstStyle/>
          <a:p>
            <a:pPr indent="713740" algn="ctr">
              <a:tabLst>
                <a:tab pos="2700655" algn="l"/>
              </a:tabLst>
            </a:pPr>
            <a:r>
              <a:rPr lang="zh-CN" altLang="zh-CN" sz="3000" b="1" kern="100" dirty="0">
                <a:solidFill>
                  <a:schemeClr val="accent6">
                    <a:lumMod val="75000"/>
                  </a:schemeClr>
                </a:solidFill>
                <a:latin typeface="Times New Roman"/>
                <a:ea typeface="方正细黑一简体"/>
                <a:cs typeface="Times New Roman"/>
              </a:rPr>
              <a:t>目题逐解</a:t>
            </a:r>
            <a:r>
              <a:rPr lang="en-US" altLang="zh-CN" sz="3000" b="1" kern="100" dirty="0">
                <a:solidFill>
                  <a:schemeClr val="accent6">
                    <a:lumMod val="75000"/>
                  </a:schemeClr>
                </a:solidFill>
                <a:latin typeface="Times New Roman"/>
                <a:ea typeface="方正细黑一简体"/>
                <a:cs typeface="Courier New"/>
              </a:rPr>
              <a:t>(</a:t>
            </a:r>
            <a:r>
              <a:rPr lang="zh-CN" altLang="zh-CN" sz="3000" b="1" kern="100" dirty="0">
                <a:solidFill>
                  <a:schemeClr val="accent6">
                    <a:lumMod val="75000"/>
                  </a:schemeClr>
                </a:solidFill>
                <a:latin typeface="Times New Roman"/>
                <a:ea typeface="方正细黑一简体"/>
                <a:cs typeface="Times New Roman"/>
              </a:rPr>
              <a:t>一</a:t>
            </a:r>
            <a:r>
              <a:rPr lang="en-US" altLang="zh-CN" sz="3000" b="1" kern="100" dirty="0">
                <a:solidFill>
                  <a:schemeClr val="accent6">
                    <a:lumMod val="75000"/>
                  </a:schemeClr>
                </a:solidFill>
                <a:latin typeface="Times New Roman"/>
                <a:ea typeface="方正细黑一简体"/>
                <a:cs typeface="Courier New"/>
              </a:rPr>
              <a:t>)——</a:t>
            </a:r>
            <a:r>
              <a:rPr lang="zh-CN" altLang="zh-CN" sz="3000" b="1" kern="100" dirty="0">
                <a:solidFill>
                  <a:schemeClr val="accent6">
                    <a:lumMod val="75000"/>
                  </a:schemeClr>
                </a:solidFill>
                <a:latin typeface="Times New Roman"/>
                <a:ea typeface="方正细黑一简体"/>
                <a:cs typeface="Times New Roman"/>
              </a:rPr>
              <a:t>从原始社会到奴隶社会</a:t>
            </a:r>
            <a:endParaRPr lang="zh-CN" altLang="zh-CN" sz="3000" kern="100" dirty="0">
              <a:solidFill>
                <a:schemeClr val="accent6">
                  <a:lumMod val="75000"/>
                </a:schemeClr>
              </a:solidFill>
              <a:latin typeface="宋体"/>
              <a:cs typeface="Courier New"/>
            </a:endParaRPr>
          </a:p>
          <a:p>
            <a:pPr indent="713740" algn="just">
              <a:tabLst>
                <a:tab pos="2700655" algn="l"/>
              </a:tabLst>
            </a:pPr>
            <a:r>
              <a:rPr lang="zh-CN" altLang="zh-CN" b="1" kern="100" dirty="0">
                <a:solidFill>
                  <a:srgbClr val="0000FF"/>
                </a:solidFill>
                <a:latin typeface="Times New Roman"/>
                <a:ea typeface="方正细黑一简体"/>
                <a:cs typeface="Times New Roman"/>
              </a:rPr>
              <a:t>主干知识的理解、识记</a:t>
            </a:r>
            <a:endParaRPr lang="zh-CN" altLang="zh-CN" sz="1050" kern="100" dirty="0">
              <a:latin typeface="宋体"/>
              <a:cs typeface="Courier New"/>
            </a:endParaRPr>
          </a:p>
          <a:p>
            <a:pPr indent="713740" algn="just">
              <a:tabLst>
                <a:tab pos="2700655" algn="l"/>
              </a:tabLst>
            </a:pPr>
            <a:r>
              <a:rPr lang="en-US" altLang="zh-CN" b="1" kern="100" dirty="0">
                <a:solidFill>
                  <a:srgbClr val="0000FF"/>
                </a:solidFill>
                <a:latin typeface="Times New Roman"/>
                <a:ea typeface="方正细黑一简体"/>
                <a:cs typeface="Courier New"/>
              </a:rPr>
              <a:t>(</a:t>
            </a:r>
            <a:r>
              <a:rPr lang="zh-CN" altLang="zh-CN" b="1" kern="100" dirty="0">
                <a:solidFill>
                  <a:srgbClr val="0000FF"/>
                </a:solidFill>
                <a:latin typeface="Times New Roman"/>
                <a:ea typeface="方正细黑一简体"/>
                <a:cs typeface="Times New Roman"/>
              </a:rPr>
              <a:t>一</a:t>
            </a:r>
            <a:r>
              <a:rPr lang="en-US" altLang="zh-CN" b="1" kern="100" dirty="0">
                <a:solidFill>
                  <a:srgbClr val="0000FF"/>
                </a:solidFill>
                <a:latin typeface="Times New Roman"/>
                <a:ea typeface="方正细黑一简体"/>
                <a:cs typeface="Courier New"/>
              </a:rPr>
              <a:t>)</a:t>
            </a:r>
            <a:r>
              <a:rPr lang="zh-CN" altLang="zh-CN" b="1" kern="100" dirty="0">
                <a:solidFill>
                  <a:srgbClr val="0000FF"/>
                </a:solidFill>
                <a:latin typeface="Times New Roman"/>
                <a:ea typeface="方正细黑一简体"/>
                <a:cs typeface="Times New Roman"/>
              </a:rPr>
              <a:t>原始社会</a:t>
            </a:r>
            <a:endParaRPr lang="zh-CN" altLang="zh-CN" sz="1050" kern="100" dirty="0">
              <a:latin typeface="宋体"/>
              <a:cs typeface="Courier New"/>
            </a:endParaRPr>
          </a:p>
          <a:p>
            <a:pPr indent="713740" algn="just">
              <a:tabLst>
                <a:tab pos="2700655" algn="l"/>
              </a:tabLst>
            </a:pPr>
            <a:r>
              <a:rPr lang="en-US" altLang="zh-CN" b="1" kern="100" dirty="0">
                <a:solidFill>
                  <a:srgbClr val="0000FF"/>
                </a:solidFill>
                <a:latin typeface="Times New Roman"/>
                <a:ea typeface="方正细黑一简体"/>
                <a:cs typeface="Courier New"/>
              </a:rPr>
              <a:t>1</a:t>
            </a:r>
            <a:r>
              <a:rPr lang="zh-CN" altLang="zh-CN" b="1" kern="100" dirty="0">
                <a:latin typeface="Times New Roman"/>
                <a:ea typeface="方正细黑一简体"/>
                <a:cs typeface="Times New Roman"/>
              </a:rPr>
              <a:t>．</a:t>
            </a:r>
            <a:r>
              <a:rPr lang="zh-CN" altLang="zh-CN" b="1" kern="100" dirty="0">
                <a:solidFill>
                  <a:srgbClr val="0000FF"/>
                </a:solidFill>
                <a:latin typeface="Times New Roman"/>
                <a:ea typeface="方正细黑一简体"/>
                <a:cs typeface="Times New Roman"/>
              </a:rPr>
              <a:t>生产力的状况</a:t>
            </a:r>
            <a:endParaRPr lang="zh-CN" altLang="zh-CN" sz="1050" kern="100" dirty="0">
              <a:latin typeface="宋体"/>
              <a:cs typeface="Courier New"/>
            </a:endParaRPr>
          </a:p>
          <a:p>
            <a:pPr indent="713740" algn="just">
              <a:tabLst>
                <a:tab pos="2700655" algn="l"/>
              </a:tabLst>
            </a:pPr>
            <a:r>
              <a:rPr lang="zh-CN" altLang="zh-CN" b="1" kern="100" dirty="0">
                <a:latin typeface="Times New Roman"/>
                <a:ea typeface="方正细黑一简体"/>
                <a:cs typeface="Times New Roman"/>
              </a:rPr>
              <a:t>原始社会是人类社会发展的最初阶段，也</a:t>
            </a:r>
            <a:r>
              <a:rPr lang="zh-CN" altLang="zh-CN" b="1" kern="100" dirty="0" smtClean="0">
                <a:latin typeface="Times New Roman"/>
                <a:ea typeface="方正细黑一简体"/>
                <a:cs typeface="Times New Roman"/>
              </a:rPr>
              <a:t>是</a:t>
            </a:r>
            <a:r>
              <a:rPr lang="en-US" altLang="zh-CN" b="1" u="sng" kern="100" dirty="0" smtClean="0">
                <a:latin typeface="Times New Roman"/>
                <a:ea typeface="方正细黑一简体"/>
                <a:cs typeface="Times New Roman"/>
              </a:rPr>
              <a:t>      </a:t>
            </a:r>
            <a:r>
              <a:rPr lang="zh-CN" altLang="zh-CN" b="1" kern="100" dirty="0" smtClean="0">
                <a:latin typeface="Times New Roman"/>
                <a:ea typeface="方正细黑一简体"/>
                <a:cs typeface="Times New Roman"/>
              </a:rPr>
              <a:t>阶</a:t>
            </a:r>
            <a:r>
              <a:rPr lang="zh-CN" altLang="zh-CN" b="1" kern="100" dirty="0">
                <a:latin typeface="Times New Roman"/>
                <a:ea typeface="方正细黑一简体"/>
                <a:cs typeface="Times New Roman"/>
              </a:rPr>
              <a:t>段。原始社会经历了旧石器时代</a:t>
            </a:r>
            <a:r>
              <a:rPr lang="zh-CN" altLang="zh-CN" b="1" kern="100" dirty="0" smtClean="0">
                <a:latin typeface="Times New Roman"/>
                <a:ea typeface="方正细黑一简体"/>
                <a:cs typeface="Times New Roman"/>
              </a:rPr>
              <a:t>和</a:t>
            </a:r>
            <a:r>
              <a:rPr lang="en-US" altLang="zh-CN" b="1" u="sng" kern="100" dirty="0" smtClean="0">
                <a:latin typeface="Times New Roman"/>
                <a:ea typeface="方正细黑一简体"/>
                <a:cs typeface="Times New Roman"/>
              </a:rPr>
              <a:t>              </a:t>
            </a:r>
            <a:r>
              <a:rPr lang="zh-CN" altLang="zh-CN" b="1" kern="100" dirty="0" smtClean="0">
                <a:latin typeface="Times New Roman"/>
                <a:ea typeface="方正细黑一简体"/>
                <a:cs typeface="Times New Roman"/>
              </a:rPr>
              <a:t>时</a:t>
            </a:r>
            <a:r>
              <a:rPr lang="zh-CN" altLang="zh-CN" b="1" kern="100" dirty="0">
                <a:latin typeface="Times New Roman"/>
                <a:ea typeface="方正细黑一简体"/>
                <a:cs typeface="Times New Roman"/>
              </a:rPr>
              <a:t>代，生产力水平十</a:t>
            </a:r>
            <a:r>
              <a:rPr lang="zh-CN" altLang="zh-CN" b="1" kern="100" dirty="0" smtClean="0">
                <a:latin typeface="Times New Roman"/>
                <a:ea typeface="方正细黑一简体"/>
                <a:cs typeface="Times New Roman"/>
              </a:rPr>
              <a:t>分</a:t>
            </a:r>
            <a:r>
              <a:rPr lang="en-US" altLang="zh-CN" b="1" u="sng" kern="100" dirty="0" smtClean="0">
                <a:latin typeface="Times New Roman"/>
                <a:ea typeface="方正细黑一简体"/>
                <a:cs typeface="Times New Roman"/>
              </a:rPr>
              <a:t>         </a:t>
            </a:r>
            <a:r>
              <a:rPr lang="zh-CN" altLang="zh-CN" b="1" kern="100" dirty="0" smtClean="0">
                <a:latin typeface="Times New Roman"/>
                <a:ea typeface="方正细黑一简体"/>
                <a:cs typeface="Times New Roman"/>
              </a:rPr>
              <a:t>。</a:t>
            </a:r>
            <a:endParaRPr lang="zh-CN" altLang="zh-CN" sz="1050" kern="100" dirty="0">
              <a:latin typeface="宋体"/>
              <a:cs typeface="Courier New"/>
            </a:endParaRPr>
          </a:p>
          <a:p>
            <a:pPr indent="713740" algn="just">
              <a:tabLst>
                <a:tab pos="2700655" algn="l"/>
              </a:tabLst>
            </a:pPr>
            <a:r>
              <a:rPr lang="zh-CN" altLang="zh-CN" b="1" kern="100" dirty="0">
                <a:solidFill>
                  <a:srgbClr val="7030A0"/>
                </a:solidFill>
                <a:latin typeface="Times New Roman"/>
                <a:ea typeface="方正细黑一简体"/>
                <a:cs typeface="Times New Roman"/>
              </a:rPr>
              <a:t>微点拨</a:t>
            </a:r>
            <a:endParaRPr lang="zh-CN" altLang="zh-CN" sz="1050" kern="100" dirty="0">
              <a:latin typeface="宋体"/>
              <a:cs typeface="Courier New"/>
            </a:endParaRPr>
          </a:p>
          <a:p>
            <a:pPr indent="713740" algn="just">
              <a:tabLst>
                <a:tab pos="2700655" algn="l"/>
              </a:tabLst>
            </a:pPr>
            <a:r>
              <a:rPr lang="zh-CN" altLang="zh-CN" b="1" kern="100" dirty="0">
                <a:latin typeface="Times New Roman"/>
                <a:ea typeface="方正细黑一简体"/>
                <a:cs typeface="Times New Roman"/>
              </a:rPr>
              <a:t>生产力的基本要素包括劳动资料、劳动对象和劳动者。生产力是生产方式中最革命、最活跃的因素</a:t>
            </a:r>
            <a:r>
              <a:rPr lang="zh-CN" altLang="zh-CN" b="1" kern="100" dirty="0" smtClean="0">
                <a:latin typeface="Times New Roman"/>
                <a:ea typeface="方正细黑一简体"/>
                <a:cs typeface="Times New Roman"/>
              </a:rPr>
              <a:t>。</a:t>
            </a:r>
            <a:endParaRPr lang="zh-CN" altLang="zh-CN" sz="1050" kern="100" dirty="0">
              <a:latin typeface="宋体"/>
              <a:cs typeface="Courier New"/>
            </a:endParaRPr>
          </a:p>
        </p:txBody>
      </p:sp>
      <p:sp>
        <p:nvSpPr>
          <p:cNvPr id="4" name="矩形 3"/>
          <p:cNvSpPr/>
          <p:nvPr/>
        </p:nvSpPr>
        <p:spPr>
          <a:xfrm>
            <a:off x="8162948" y="3148340"/>
            <a:ext cx="906017"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最低</a:t>
            </a:r>
            <a:endParaRPr lang="zh-CN" altLang="en-US" dirty="0"/>
          </a:p>
        </p:txBody>
      </p:sp>
      <p:sp>
        <p:nvSpPr>
          <p:cNvPr id="5" name="矩形 4"/>
          <p:cNvSpPr/>
          <p:nvPr/>
        </p:nvSpPr>
        <p:spPr>
          <a:xfrm>
            <a:off x="3937347" y="3697868"/>
            <a:ext cx="1266693"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新石器</a:t>
            </a:r>
            <a:endParaRPr lang="zh-CN" altLang="en-US" sz="2800" dirty="0"/>
          </a:p>
        </p:txBody>
      </p:sp>
      <p:sp>
        <p:nvSpPr>
          <p:cNvPr id="6" name="矩形 5"/>
          <p:cNvSpPr/>
          <p:nvPr/>
        </p:nvSpPr>
        <p:spPr>
          <a:xfrm>
            <a:off x="8689875" y="3736082"/>
            <a:ext cx="906017"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低下</a:t>
            </a:r>
            <a:endParaRPr lang="zh-CN" altLang="en-US" dirty="0"/>
          </a:p>
        </p:txBody>
      </p:sp>
    </p:spTree>
    <p:extLst>
      <p:ext uri="{BB962C8B-B14F-4D97-AF65-F5344CB8AC3E}">
        <p14:creationId xmlns:p14="http://schemas.microsoft.com/office/powerpoint/2010/main" val="33941521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arn(inVertical)">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barn(inVertical)">
                                      <p:cBhvr>
                                        <p:cTn id="1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408955" y="980730"/>
            <a:ext cx="10975658" cy="4968550"/>
          </a:xfrm>
        </p:spPr>
        <p:txBody>
          <a:bodyPr>
            <a:normAutofit/>
          </a:bodyPr>
          <a:lstStyle/>
          <a:p>
            <a:pPr indent="713740" algn="just">
              <a:tabLst>
                <a:tab pos="2700655" algn="l"/>
              </a:tabLst>
            </a:pPr>
            <a:r>
              <a:rPr lang="en-US" altLang="zh-CN" b="1" kern="100" dirty="0">
                <a:solidFill>
                  <a:srgbClr val="0000FF"/>
                </a:solidFill>
                <a:latin typeface="Times New Roman"/>
                <a:ea typeface="方正细黑一简体"/>
                <a:cs typeface="Courier New"/>
              </a:rPr>
              <a:t>2</a:t>
            </a:r>
            <a:r>
              <a:rPr lang="zh-CN" altLang="zh-CN" b="1" kern="100" dirty="0">
                <a:latin typeface="Times New Roman"/>
                <a:ea typeface="方正细黑一简体"/>
                <a:cs typeface="Times New Roman"/>
              </a:rPr>
              <a:t>．</a:t>
            </a:r>
            <a:r>
              <a:rPr lang="zh-CN" altLang="zh-CN" b="1" kern="100" dirty="0">
                <a:solidFill>
                  <a:srgbClr val="0000FF"/>
                </a:solidFill>
                <a:latin typeface="Times New Roman"/>
                <a:ea typeface="方正细黑一简体"/>
                <a:cs typeface="Times New Roman"/>
              </a:rPr>
              <a:t>生产关系的特点</a:t>
            </a:r>
            <a:endParaRPr lang="zh-CN" altLang="zh-CN" sz="1050" kern="100" dirty="0">
              <a:latin typeface="宋体"/>
              <a:cs typeface="Courier New"/>
            </a:endParaRPr>
          </a:p>
          <a:p>
            <a:pPr indent="713740" algn="just">
              <a:tabLst>
                <a:tab pos="2700655" algn="l"/>
              </a:tabLst>
            </a:pPr>
            <a:endParaRPr lang="en-US" altLang="zh-CN" b="1" kern="100" dirty="0" smtClean="0">
              <a:solidFill>
                <a:srgbClr val="7030A0"/>
              </a:solidFill>
              <a:latin typeface="Times New Roman"/>
              <a:ea typeface="方正细黑一简体"/>
              <a:cs typeface="Times New Roman"/>
            </a:endParaRPr>
          </a:p>
          <a:p>
            <a:pPr indent="713740" algn="just">
              <a:tabLst>
                <a:tab pos="2700655" algn="l"/>
              </a:tabLst>
            </a:pPr>
            <a:endParaRPr lang="en-US" altLang="zh-CN" b="1" kern="100" dirty="0">
              <a:solidFill>
                <a:srgbClr val="7030A0"/>
              </a:solidFill>
              <a:latin typeface="Times New Roman"/>
              <a:ea typeface="方正细黑一简体"/>
              <a:cs typeface="Times New Roman"/>
            </a:endParaRPr>
          </a:p>
          <a:p>
            <a:pPr indent="713740" algn="just">
              <a:tabLst>
                <a:tab pos="2700655" algn="l"/>
              </a:tabLst>
            </a:pPr>
            <a:endParaRPr lang="en-US" altLang="zh-CN" b="1" kern="100" dirty="0" smtClean="0">
              <a:solidFill>
                <a:srgbClr val="7030A0"/>
              </a:solidFill>
              <a:latin typeface="Times New Roman"/>
              <a:ea typeface="方正细黑一简体"/>
              <a:cs typeface="Times New Roman"/>
            </a:endParaRPr>
          </a:p>
          <a:p>
            <a:pPr indent="713740" algn="just">
              <a:tabLst>
                <a:tab pos="2700655" algn="l"/>
              </a:tabLst>
            </a:pPr>
            <a:endParaRPr lang="en-US" altLang="zh-CN" b="1" kern="100" dirty="0" smtClean="0">
              <a:solidFill>
                <a:srgbClr val="7030A0"/>
              </a:solidFill>
              <a:latin typeface="Times New Roman"/>
              <a:ea typeface="方正细黑一简体"/>
              <a:cs typeface="Times New Roman"/>
            </a:endParaRPr>
          </a:p>
        </p:txBody>
      </p:sp>
      <p:graphicFrame>
        <p:nvGraphicFramePr>
          <p:cNvPr id="4" name="表格 3"/>
          <p:cNvGraphicFramePr>
            <a:graphicFrameLocks noGrp="1"/>
          </p:cNvGraphicFramePr>
          <p:nvPr>
            <p:extLst>
              <p:ext uri="{D42A27DB-BD31-4B8C-83A1-F6EECF244321}">
                <p14:modId xmlns:p14="http://schemas.microsoft.com/office/powerpoint/2010/main" val="3824652198"/>
              </p:ext>
            </p:extLst>
          </p:nvPr>
        </p:nvGraphicFramePr>
        <p:xfrm>
          <a:off x="1057027" y="2132857"/>
          <a:ext cx="10153127" cy="2448273"/>
        </p:xfrm>
        <a:graphic>
          <a:graphicData uri="http://schemas.openxmlformats.org/drawingml/2006/table">
            <a:tbl>
              <a:tblPr/>
              <a:tblGrid>
                <a:gridCol w="3384376"/>
                <a:gridCol w="6768751"/>
              </a:tblGrid>
              <a:tr h="816091">
                <a:tc>
                  <a:txBody>
                    <a:bodyPr/>
                    <a:lstStyle/>
                    <a:p>
                      <a:pPr algn="ctr">
                        <a:lnSpc>
                          <a:spcPct val="150000"/>
                        </a:lnSpc>
                        <a:spcAft>
                          <a:spcPts val="0"/>
                        </a:spcAft>
                        <a:tabLst>
                          <a:tab pos="2700655" algn="l"/>
                        </a:tabLst>
                      </a:pPr>
                      <a:r>
                        <a:rPr lang="zh-CN" sz="2800" b="1" kern="100" dirty="0">
                          <a:effectLst/>
                          <a:latin typeface="Times New Roman"/>
                          <a:ea typeface="方正细黑一简体"/>
                          <a:cs typeface="Times New Roman"/>
                        </a:rPr>
                        <a:t>生产资料所有制形式</a:t>
                      </a:r>
                      <a:endParaRPr lang="zh-CN" sz="2800" kern="100" dirty="0">
                        <a:effectLst/>
                        <a:latin typeface="宋体"/>
                        <a:cs typeface="Courier New"/>
                      </a:endParaRPr>
                    </a:p>
                  </a:txBody>
                  <a:tcPr marL="53881" marR="5388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2700655" algn="l"/>
                        </a:tabLst>
                      </a:pPr>
                      <a:r>
                        <a:rPr lang="en-US" altLang="zh-CN" sz="2800" b="1" u="sng" kern="100" dirty="0" smtClean="0">
                          <a:effectLst/>
                          <a:latin typeface="Times New Roman"/>
                          <a:ea typeface="方正细黑一简体"/>
                          <a:cs typeface="Times New Roman"/>
                        </a:rPr>
                        <a:t>         </a:t>
                      </a:r>
                      <a:r>
                        <a:rPr lang="zh-CN" sz="2800" b="1" kern="100" dirty="0" smtClean="0">
                          <a:effectLst/>
                          <a:latin typeface="Times New Roman"/>
                          <a:ea typeface="方正细黑一简体"/>
                          <a:cs typeface="Times New Roman"/>
                        </a:rPr>
                        <a:t>占</a:t>
                      </a:r>
                      <a:r>
                        <a:rPr lang="zh-CN" sz="2800" b="1" kern="100" dirty="0">
                          <a:effectLst/>
                          <a:latin typeface="Times New Roman"/>
                          <a:ea typeface="方正细黑一简体"/>
                          <a:cs typeface="Times New Roman"/>
                        </a:rPr>
                        <a:t>有生产资料</a:t>
                      </a:r>
                      <a:endParaRPr lang="zh-CN" sz="2800" kern="100" dirty="0">
                        <a:effectLst/>
                        <a:latin typeface="宋体"/>
                        <a:cs typeface="Courier New"/>
                      </a:endParaRPr>
                    </a:p>
                  </a:txBody>
                  <a:tcPr marL="53881" marR="5388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816091">
                <a:tc>
                  <a:txBody>
                    <a:bodyPr/>
                    <a:lstStyle/>
                    <a:p>
                      <a:pPr algn="ctr">
                        <a:lnSpc>
                          <a:spcPct val="150000"/>
                        </a:lnSpc>
                        <a:spcAft>
                          <a:spcPts val="0"/>
                        </a:spcAft>
                        <a:tabLst>
                          <a:tab pos="2700655" algn="l"/>
                        </a:tabLst>
                      </a:pPr>
                      <a:r>
                        <a:rPr lang="zh-CN" sz="2800" b="1" kern="100" dirty="0">
                          <a:effectLst/>
                          <a:latin typeface="Times New Roman"/>
                          <a:ea typeface="方正细黑一简体"/>
                          <a:cs typeface="Times New Roman"/>
                        </a:rPr>
                        <a:t>人与人之间的关系</a:t>
                      </a:r>
                      <a:endParaRPr lang="zh-CN" sz="2800" kern="100" dirty="0">
                        <a:effectLst/>
                        <a:latin typeface="宋体"/>
                        <a:cs typeface="Courier New"/>
                      </a:endParaRPr>
                    </a:p>
                  </a:txBody>
                  <a:tcPr marL="53881" marR="5388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2700655" algn="l"/>
                        </a:tabLst>
                      </a:pPr>
                      <a:r>
                        <a:rPr lang="zh-CN" sz="2800" b="1" kern="100" dirty="0">
                          <a:effectLst/>
                          <a:latin typeface="Times New Roman"/>
                          <a:ea typeface="方正细黑一简体"/>
                          <a:cs typeface="Times New Roman"/>
                        </a:rPr>
                        <a:t>共同劳动，在生产中结</a:t>
                      </a:r>
                      <a:r>
                        <a:rPr lang="zh-CN" sz="2800" b="1" kern="100" dirty="0" smtClean="0">
                          <a:effectLst/>
                          <a:latin typeface="Times New Roman"/>
                          <a:ea typeface="方正细黑一简体"/>
                          <a:cs typeface="Times New Roman"/>
                        </a:rPr>
                        <a:t>成</a:t>
                      </a:r>
                      <a:r>
                        <a:rPr lang="en-US" altLang="zh-CN" sz="2800" b="1" u="sng" kern="100" dirty="0" smtClean="0">
                          <a:effectLst/>
                          <a:latin typeface="Times New Roman"/>
                          <a:ea typeface="方正细黑一简体"/>
                          <a:cs typeface="Times New Roman"/>
                        </a:rPr>
                        <a:t>                 </a:t>
                      </a:r>
                      <a:r>
                        <a:rPr lang="zh-CN" sz="2800" b="1" kern="100" dirty="0" smtClean="0">
                          <a:effectLst/>
                          <a:latin typeface="Times New Roman"/>
                          <a:ea typeface="方正细黑一简体"/>
                          <a:cs typeface="Times New Roman"/>
                        </a:rPr>
                        <a:t>的</a:t>
                      </a:r>
                      <a:r>
                        <a:rPr lang="zh-CN" sz="2800" b="1" kern="100" dirty="0">
                          <a:effectLst/>
                          <a:latin typeface="Times New Roman"/>
                          <a:ea typeface="方正细黑一简体"/>
                          <a:cs typeface="Times New Roman"/>
                        </a:rPr>
                        <a:t>关系</a:t>
                      </a:r>
                      <a:endParaRPr lang="zh-CN" sz="2800" kern="100" dirty="0">
                        <a:effectLst/>
                        <a:latin typeface="宋体"/>
                        <a:cs typeface="Courier New"/>
                      </a:endParaRPr>
                    </a:p>
                  </a:txBody>
                  <a:tcPr marL="53881" marR="5388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816091">
                <a:tc>
                  <a:txBody>
                    <a:bodyPr/>
                    <a:lstStyle/>
                    <a:p>
                      <a:pPr algn="ctr">
                        <a:lnSpc>
                          <a:spcPct val="150000"/>
                        </a:lnSpc>
                        <a:spcAft>
                          <a:spcPts val="0"/>
                        </a:spcAft>
                        <a:tabLst>
                          <a:tab pos="2700655" algn="l"/>
                        </a:tabLst>
                      </a:pPr>
                      <a:r>
                        <a:rPr lang="zh-CN" sz="2800" b="1" kern="100">
                          <a:effectLst/>
                          <a:latin typeface="Times New Roman"/>
                          <a:ea typeface="方正细黑一简体"/>
                          <a:cs typeface="Times New Roman"/>
                        </a:rPr>
                        <a:t>产品的分配方式</a:t>
                      </a:r>
                      <a:endParaRPr lang="zh-CN" sz="2800" kern="100">
                        <a:effectLst/>
                        <a:latin typeface="宋体"/>
                        <a:cs typeface="Courier New"/>
                      </a:endParaRPr>
                    </a:p>
                  </a:txBody>
                  <a:tcPr marL="53881" marR="5388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2700655" algn="l"/>
                        </a:tabLst>
                      </a:pPr>
                      <a:r>
                        <a:rPr lang="en-US" altLang="zh-CN" sz="2800" b="1" u="sng" kern="100" dirty="0" smtClean="0">
                          <a:effectLst/>
                          <a:latin typeface="Times New Roman"/>
                          <a:ea typeface="方正细黑一简体"/>
                          <a:cs typeface="Times New Roman"/>
                        </a:rPr>
                        <a:t>         </a:t>
                      </a:r>
                      <a:r>
                        <a:rPr lang="zh-CN" sz="2800" b="1" kern="100" dirty="0" smtClean="0">
                          <a:effectLst/>
                          <a:latin typeface="Times New Roman"/>
                          <a:ea typeface="方正细黑一简体"/>
                          <a:cs typeface="Times New Roman"/>
                        </a:rPr>
                        <a:t>分</a:t>
                      </a:r>
                      <a:r>
                        <a:rPr lang="zh-CN" sz="2800" b="1" kern="100" dirty="0">
                          <a:effectLst/>
                          <a:latin typeface="Times New Roman"/>
                          <a:ea typeface="方正细黑一简体"/>
                          <a:cs typeface="Times New Roman"/>
                        </a:rPr>
                        <a:t>配劳动产品</a:t>
                      </a:r>
                      <a:endParaRPr lang="zh-CN" sz="2800" kern="100" dirty="0">
                        <a:effectLst/>
                        <a:latin typeface="宋体"/>
                        <a:cs typeface="Courier New"/>
                      </a:endParaRPr>
                    </a:p>
                  </a:txBody>
                  <a:tcPr marL="53881" marR="5388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5" name="矩形 4"/>
          <p:cNvSpPr/>
          <p:nvPr/>
        </p:nvSpPr>
        <p:spPr>
          <a:xfrm>
            <a:off x="6313611" y="2329716"/>
            <a:ext cx="906017"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共同</a:t>
            </a:r>
            <a:endParaRPr lang="zh-CN" altLang="en-US" dirty="0"/>
          </a:p>
        </p:txBody>
      </p:sp>
      <p:sp>
        <p:nvSpPr>
          <p:cNvPr id="6" name="矩形 5"/>
          <p:cNvSpPr/>
          <p:nvPr/>
        </p:nvSpPr>
        <p:spPr>
          <a:xfrm>
            <a:off x="8430658" y="3121804"/>
            <a:ext cx="1627369"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平等互助</a:t>
            </a:r>
            <a:endParaRPr lang="zh-CN" altLang="en-US" dirty="0"/>
          </a:p>
        </p:txBody>
      </p:sp>
      <p:sp>
        <p:nvSpPr>
          <p:cNvPr id="7" name="矩形 6"/>
          <p:cNvSpPr/>
          <p:nvPr/>
        </p:nvSpPr>
        <p:spPr>
          <a:xfrm>
            <a:off x="6281215" y="3957325"/>
            <a:ext cx="906017"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平均</a:t>
            </a:r>
            <a:endParaRPr lang="zh-CN" altLang="en-US" dirty="0"/>
          </a:p>
        </p:txBody>
      </p:sp>
    </p:spTree>
    <p:extLst>
      <p:ext uri="{BB962C8B-B14F-4D97-AF65-F5344CB8AC3E}">
        <p14:creationId xmlns:p14="http://schemas.microsoft.com/office/powerpoint/2010/main" val="13681170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barn(inVertical)">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barn(inVertical)">
                                      <p:cBhvr>
                                        <p:cTn id="1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1279303"/>
            <a:ext cx="10975658" cy="4237929"/>
          </a:xfrm>
        </p:spPr>
        <p:txBody>
          <a:bodyPr/>
          <a:lstStyle/>
          <a:p>
            <a:pPr indent="713740" algn="just">
              <a:tabLst>
                <a:tab pos="2700655" algn="l"/>
              </a:tabLst>
            </a:pPr>
            <a:r>
              <a:rPr lang="zh-CN" altLang="zh-CN" b="1" kern="100" dirty="0">
                <a:solidFill>
                  <a:srgbClr val="7030A0"/>
                </a:solidFill>
                <a:latin typeface="Times New Roman"/>
                <a:ea typeface="方正细黑一简体"/>
                <a:cs typeface="Times New Roman"/>
              </a:rPr>
              <a:t>微点拨</a:t>
            </a:r>
            <a:endParaRPr lang="zh-CN" altLang="zh-CN" sz="1050" kern="100" dirty="0">
              <a:latin typeface="宋体"/>
              <a:cs typeface="Courier New"/>
            </a:endParaRPr>
          </a:p>
          <a:p>
            <a:pPr indent="713740" algn="just">
              <a:tabLst>
                <a:tab pos="2700655" algn="l"/>
              </a:tabLst>
            </a:pPr>
            <a:r>
              <a:rPr lang="zh-CN" altLang="zh-CN" b="1" kern="100" dirty="0">
                <a:latin typeface="Times New Roman"/>
                <a:ea typeface="方正细黑一简体"/>
                <a:cs typeface="Times New Roman"/>
              </a:rPr>
              <a:t>生产关系是人们在物质生产过程中形成的不以人的意志为转移的经济关系。包括生产资料所有制的形式；人们在生产中的地位和相互关系；产品分配的形式等。其中，生产资料所有制的形式是最基本的，起决定作用的。</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128379740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336947" y="919261"/>
            <a:ext cx="10975658" cy="4525963"/>
          </a:xfrm>
        </p:spPr>
        <p:txBody>
          <a:bodyPr/>
          <a:lstStyle/>
          <a:p>
            <a:pPr indent="713740" algn="just">
              <a:tabLst>
                <a:tab pos="2700655" algn="l"/>
              </a:tabLst>
            </a:pPr>
            <a:r>
              <a:rPr lang="en-US" altLang="zh-CN" b="1" kern="100" dirty="0">
                <a:solidFill>
                  <a:srgbClr val="0000FF"/>
                </a:solidFill>
                <a:latin typeface="Times New Roman"/>
                <a:ea typeface="方正细黑一简体"/>
                <a:cs typeface="Courier New"/>
              </a:rPr>
              <a:t>3</a:t>
            </a:r>
            <a:r>
              <a:rPr lang="zh-CN" altLang="zh-CN" b="1" kern="100" dirty="0">
                <a:latin typeface="Times New Roman"/>
                <a:ea typeface="方正细黑一简体"/>
                <a:cs typeface="Times New Roman"/>
              </a:rPr>
              <a:t>．</a:t>
            </a:r>
            <a:r>
              <a:rPr lang="zh-CN" altLang="zh-CN" b="1" kern="100" dirty="0">
                <a:solidFill>
                  <a:srgbClr val="0000FF"/>
                </a:solidFill>
                <a:latin typeface="Times New Roman"/>
                <a:ea typeface="方正细黑一简体"/>
                <a:cs typeface="Times New Roman"/>
              </a:rPr>
              <a:t>社会组织和管理方式</a:t>
            </a:r>
            <a:endParaRPr lang="zh-CN" altLang="zh-CN" sz="1050" kern="100" dirty="0">
              <a:latin typeface="宋体"/>
              <a:cs typeface="Courier New"/>
            </a:endParaRPr>
          </a:p>
          <a:p>
            <a:endParaRPr lang="zh-CN" altLang="en-US" dirty="0"/>
          </a:p>
        </p:txBody>
      </p:sp>
      <p:graphicFrame>
        <p:nvGraphicFramePr>
          <p:cNvPr id="4" name="表格 3"/>
          <p:cNvGraphicFramePr>
            <a:graphicFrameLocks noGrp="1"/>
          </p:cNvGraphicFramePr>
          <p:nvPr>
            <p:extLst>
              <p:ext uri="{D42A27DB-BD31-4B8C-83A1-F6EECF244321}">
                <p14:modId xmlns:p14="http://schemas.microsoft.com/office/powerpoint/2010/main" val="2861450510"/>
              </p:ext>
            </p:extLst>
          </p:nvPr>
        </p:nvGraphicFramePr>
        <p:xfrm>
          <a:off x="841003" y="1783357"/>
          <a:ext cx="10657183" cy="3485142"/>
        </p:xfrm>
        <a:graphic>
          <a:graphicData uri="http://schemas.openxmlformats.org/drawingml/2006/table">
            <a:tbl>
              <a:tblPr/>
              <a:tblGrid>
                <a:gridCol w="1009315"/>
                <a:gridCol w="9647868"/>
              </a:tblGrid>
              <a:tr h="2751933">
                <a:tc>
                  <a:txBody>
                    <a:bodyPr/>
                    <a:lstStyle/>
                    <a:p>
                      <a:pPr algn="ctr">
                        <a:lnSpc>
                          <a:spcPct val="150000"/>
                        </a:lnSpc>
                        <a:spcAft>
                          <a:spcPts val="0"/>
                        </a:spcAft>
                        <a:tabLst>
                          <a:tab pos="2700655" algn="l"/>
                        </a:tabLst>
                      </a:pPr>
                      <a:r>
                        <a:rPr lang="zh-CN" sz="2800" b="1" kern="100" dirty="0">
                          <a:effectLst/>
                          <a:latin typeface="Times New Roman"/>
                          <a:ea typeface="方正细黑一简体"/>
                          <a:cs typeface="Times New Roman"/>
                        </a:rPr>
                        <a:t>早期</a:t>
                      </a:r>
                      <a:endParaRPr lang="zh-CN" sz="2800" kern="100" dirty="0">
                        <a:effectLst/>
                        <a:latin typeface="宋体"/>
                        <a:cs typeface="Courier New"/>
                      </a:endParaRPr>
                    </a:p>
                  </a:txBody>
                  <a:tcPr marL="53881" marR="5388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2700655" algn="l"/>
                        </a:tabLst>
                      </a:pPr>
                      <a:r>
                        <a:rPr lang="zh-CN" sz="2800" b="1" kern="100" dirty="0">
                          <a:effectLst/>
                          <a:latin typeface="Times New Roman"/>
                          <a:ea typeface="方正细黑一简体"/>
                          <a:cs typeface="Times New Roman"/>
                        </a:rPr>
                        <a:t>按</a:t>
                      </a:r>
                      <a:r>
                        <a:rPr lang="zh-CN" sz="2800" b="1" kern="100" dirty="0" smtClean="0">
                          <a:effectLst/>
                          <a:latin typeface="Times New Roman"/>
                          <a:ea typeface="方正细黑一简体"/>
                          <a:cs typeface="Times New Roman"/>
                        </a:rPr>
                        <a:t>照</a:t>
                      </a:r>
                      <a:r>
                        <a:rPr lang="en-US" altLang="zh-CN" sz="2800" b="1" u="sng" kern="100" dirty="0" smtClean="0">
                          <a:effectLst/>
                          <a:latin typeface="Times New Roman"/>
                          <a:ea typeface="方正细黑一简体"/>
                          <a:cs typeface="Times New Roman"/>
                        </a:rPr>
                        <a:t>         </a:t>
                      </a:r>
                      <a:r>
                        <a:rPr lang="zh-CN" sz="2800" b="1" kern="100" dirty="0" smtClean="0">
                          <a:effectLst/>
                          <a:latin typeface="Times New Roman"/>
                          <a:ea typeface="方正细黑一简体"/>
                          <a:cs typeface="Times New Roman"/>
                        </a:rPr>
                        <a:t>关</a:t>
                      </a:r>
                      <a:r>
                        <a:rPr lang="zh-CN" sz="2800" b="1" kern="100" dirty="0">
                          <a:effectLst/>
                          <a:latin typeface="Times New Roman"/>
                          <a:ea typeface="方正细黑一简体"/>
                          <a:cs typeface="Times New Roman"/>
                        </a:rPr>
                        <a:t>系结成的氏族是原始人共同生活的基本单位。在氏族制度下，人们通</a:t>
                      </a:r>
                      <a:r>
                        <a:rPr lang="zh-CN" sz="2800" b="1" kern="100" dirty="0" smtClean="0">
                          <a:effectLst/>
                          <a:latin typeface="Times New Roman"/>
                          <a:ea typeface="方正细黑一简体"/>
                          <a:cs typeface="Times New Roman"/>
                        </a:rPr>
                        <a:t>过</a:t>
                      </a:r>
                      <a:r>
                        <a:rPr lang="en-US" altLang="zh-CN" sz="2800" b="1" u="sng" kern="100" dirty="0" smtClean="0">
                          <a:effectLst/>
                          <a:latin typeface="Times New Roman"/>
                          <a:ea typeface="方正细黑一简体"/>
                          <a:cs typeface="Times New Roman"/>
                        </a:rPr>
                        <a:t>                      </a:t>
                      </a:r>
                      <a:r>
                        <a:rPr lang="zh-CN" sz="2800" b="1" kern="100" dirty="0" smtClean="0">
                          <a:effectLst/>
                          <a:latin typeface="Times New Roman"/>
                          <a:ea typeface="方正细黑一简体"/>
                          <a:cs typeface="Times New Roman"/>
                        </a:rPr>
                        <a:t>管</a:t>
                      </a:r>
                      <a:r>
                        <a:rPr lang="zh-CN" sz="2800" b="1" kern="100" dirty="0">
                          <a:effectLst/>
                          <a:latin typeface="Times New Roman"/>
                          <a:ea typeface="方正细黑一简体"/>
                          <a:cs typeface="Times New Roman"/>
                        </a:rPr>
                        <a:t>理集体事务，一切大事都在议事会上由全氏</a:t>
                      </a:r>
                      <a:r>
                        <a:rPr lang="zh-CN" sz="2800" b="1" kern="100" dirty="0" smtClean="0">
                          <a:effectLst/>
                          <a:latin typeface="Times New Roman"/>
                          <a:ea typeface="方正细黑一简体"/>
                          <a:cs typeface="Times New Roman"/>
                        </a:rPr>
                        <a:t>族</a:t>
                      </a:r>
                      <a:r>
                        <a:rPr lang="en-US" altLang="zh-CN" sz="2800" b="1" u="sng" kern="100" dirty="0" smtClean="0">
                          <a:effectLst/>
                          <a:latin typeface="Times New Roman"/>
                          <a:ea typeface="方正细黑一简体"/>
                          <a:cs typeface="Times New Roman"/>
                        </a:rPr>
                        <a:t>              </a:t>
                      </a:r>
                      <a:r>
                        <a:rPr lang="zh-CN" sz="2800" b="1" kern="100" dirty="0" smtClean="0">
                          <a:effectLst/>
                          <a:latin typeface="Times New Roman"/>
                          <a:ea typeface="方正细黑一简体"/>
                          <a:cs typeface="Times New Roman"/>
                        </a:rPr>
                        <a:t>共</a:t>
                      </a:r>
                      <a:r>
                        <a:rPr lang="zh-CN" sz="2800" b="1" kern="100" dirty="0">
                          <a:effectLst/>
                          <a:latin typeface="Times New Roman"/>
                          <a:ea typeface="方正细黑一简体"/>
                          <a:cs typeface="Times New Roman"/>
                        </a:rPr>
                        <a:t>同讨论决定。氏族内部没有人压迫人的现象</a:t>
                      </a:r>
                      <a:endParaRPr lang="zh-CN" sz="2800" kern="100" dirty="0">
                        <a:effectLst/>
                        <a:latin typeface="宋体"/>
                        <a:cs typeface="Courier New"/>
                      </a:endParaRPr>
                    </a:p>
                  </a:txBody>
                  <a:tcPr marL="53881" marR="5388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733209">
                <a:tc>
                  <a:txBody>
                    <a:bodyPr/>
                    <a:lstStyle/>
                    <a:p>
                      <a:pPr algn="ctr">
                        <a:lnSpc>
                          <a:spcPct val="150000"/>
                        </a:lnSpc>
                        <a:spcAft>
                          <a:spcPts val="0"/>
                        </a:spcAft>
                        <a:tabLst>
                          <a:tab pos="2700655" algn="l"/>
                        </a:tabLst>
                      </a:pPr>
                      <a:r>
                        <a:rPr lang="zh-CN" sz="2800" b="1" kern="100">
                          <a:effectLst/>
                          <a:latin typeface="Times New Roman"/>
                          <a:ea typeface="方正细黑一简体"/>
                          <a:cs typeface="Times New Roman"/>
                        </a:rPr>
                        <a:t>末期</a:t>
                      </a:r>
                      <a:endParaRPr lang="zh-CN" sz="2800" kern="100">
                        <a:effectLst/>
                        <a:latin typeface="宋体"/>
                        <a:cs typeface="Courier New"/>
                      </a:endParaRPr>
                    </a:p>
                  </a:txBody>
                  <a:tcPr marL="53881" marR="5388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2700655" algn="l"/>
                        </a:tabLst>
                      </a:pPr>
                      <a:r>
                        <a:rPr lang="zh-CN" sz="2800" b="1" kern="100" dirty="0">
                          <a:effectLst/>
                          <a:latin typeface="Times New Roman"/>
                          <a:ea typeface="方正细黑一简体"/>
                          <a:cs typeface="Times New Roman"/>
                        </a:rPr>
                        <a:t>一些近亲的氏族构成部落，有的部落联合起来组</a:t>
                      </a:r>
                      <a:r>
                        <a:rPr lang="zh-CN" sz="2800" b="1" kern="100" dirty="0" smtClean="0">
                          <a:effectLst/>
                          <a:latin typeface="Times New Roman"/>
                          <a:ea typeface="方正细黑一简体"/>
                          <a:cs typeface="Times New Roman"/>
                        </a:rPr>
                        <a:t>成</a:t>
                      </a:r>
                      <a:r>
                        <a:rPr lang="en-US" altLang="zh-CN" sz="2800" b="1" kern="100" dirty="0" smtClean="0">
                          <a:effectLst/>
                          <a:latin typeface="Times New Roman"/>
                          <a:ea typeface="方正细黑一简体"/>
                          <a:cs typeface="Times New Roman"/>
                        </a:rPr>
                        <a:t>_________</a:t>
                      </a:r>
                      <a:endParaRPr lang="zh-CN" sz="2800" kern="100" dirty="0">
                        <a:effectLst/>
                        <a:latin typeface="宋体"/>
                        <a:cs typeface="Courier New"/>
                      </a:endParaRPr>
                    </a:p>
                  </a:txBody>
                  <a:tcPr marL="53881" marR="5388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5" name="矩形 4"/>
          <p:cNvSpPr/>
          <p:nvPr/>
        </p:nvSpPr>
        <p:spPr>
          <a:xfrm>
            <a:off x="2569194" y="1988840"/>
            <a:ext cx="906017"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血缘</a:t>
            </a:r>
            <a:endParaRPr lang="zh-CN" altLang="en-US" dirty="0"/>
          </a:p>
        </p:txBody>
      </p:sp>
      <p:sp>
        <p:nvSpPr>
          <p:cNvPr id="6" name="矩形 5"/>
          <p:cNvSpPr/>
          <p:nvPr/>
        </p:nvSpPr>
        <p:spPr>
          <a:xfrm>
            <a:off x="5449514" y="2636912"/>
            <a:ext cx="1988045"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氏族议事会</a:t>
            </a:r>
            <a:endParaRPr lang="zh-CN" altLang="en-US" dirty="0"/>
          </a:p>
        </p:txBody>
      </p:sp>
      <p:sp>
        <p:nvSpPr>
          <p:cNvPr id="7" name="矩形 6"/>
          <p:cNvSpPr/>
          <p:nvPr/>
        </p:nvSpPr>
        <p:spPr>
          <a:xfrm>
            <a:off x="5498015" y="3265820"/>
            <a:ext cx="1266693"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成年人</a:t>
            </a:r>
            <a:endParaRPr lang="zh-CN" altLang="en-US" dirty="0"/>
          </a:p>
        </p:txBody>
      </p:sp>
      <p:sp>
        <p:nvSpPr>
          <p:cNvPr id="8" name="矩形 7"/>
          <p:cNvSpPr/>
          <p:nvPr/>
        </p:nvSpPr>
        <p:spPr>
          <a:xfrm>
            <a:off x="9769994" y="4653136"/>
            <a:ext cx="1627369"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部落联盟</a:t>
            </a:r>
            <a:endParaRPr lang="zh-CN" altLang="en-US" dirty="0"/>
          </a:p>
        </p:txBody>
      </p:sp>
    </p:spTree>
    <p:extLst>
      <p:ext uri="{BB962C8B-B14F-4D97-AF65-F5344CB8AC3E}">
        <p14:creationId xmlns:p14="http://schemas.microsoft.com/office/powerpoint/2010/main" val="38703486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barn(inVertical)">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barn(inVertical)">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barn(inVertical)">
                                      <p:cBhvr>
                                        <p:cTn id="2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8"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336947" y="332656"/>
            <a:ext cx="10975658" cy="4525963"/>
          </a:xfrm>
        </p:spPr>
        <p:txBody>
          <a:bodyPr/>
          <a:lstStyle/>
          <a:p>
            <a:pPr indent="713740" algn="just">
              <a:tabLst>
                <a:tab pos="2700655" algn="l"/>
              </a:tabLst>
            </a:pPr>
            <a:r>
              <a:rPr lang="en-US" altLang="zh-CN" b="1" kern="100" dirty="0">
                <a:solidFill>
                  <a:srgbClr val="0000FF"/>
                </a:solidFill>
                <a:latin typeface="Times New Roman"/>
                <a:ea typeface="方正细黑一简体"/>
                <a:cs typeface="Courier New"/>
              </a:rPr>
              <a:t>4</a:t>
            </a:r>
            <a:r>
              <a:rPr lang="zh-CN" altLang="zh-CN" b="1" kern="100" dirty="0">
                <a:latin typeface="Times New Roman"/>
                <a:ea typeface="方正细黑一简体"/>
                <a:cs typeface="Times New Roman"/>
              </a:rPr>
              <a:t>．</a:t>
            </a:r>
            <a:r>
              <a:rPr lang="zh-CN" altLang="zh-CN" b="1" kern="100" dirty="0">
                <a:solidFill>
                  <a:srgbClr val="0000FF"/>
                </a:solidFill>
                <a:latin typeface="Times New Roman"/>
                <a:ea typeface="方正细黑一简体"/>
                <a:cs typeface="Times New Roman"/>
              </a:rPr>
              <a:t>私有制的产生和原始社会的解体</a:t>
            </a:r>
            <a:endParaRPr lang="zh-CN" altLang="zh-CN" sz="1050" kern="100" dirty="0">
              <a:latin typeface="宋体"/>
              <a:cs typeface="Courier New"/>
            </a:endParaRPr>
          </a:p>
          <a:p>
            <a:endParaRPr lang="zh-CN" altLang="en-US" dirty="0"/>
          </a:p>
        </p:txBody>
      </p:sp>
      <p:graphicFrame>
        <p:nvGraphicFramePr>
          <p:cNvPr id="4" name="表格 3"/>
          <p:cNvGraphicFramePr>
            <a:graphicFrameLocks noGrp="1"/>
          </p:cNvGraphicFramePr>
          <p:nvPr>
            <p:extLst>
              <p:ext uri="{D42A27DB-BD31-4B8C-83A1-F6EECF244321}">
                <p14:modId xmlns:p14="http://schemas.microsoft.com/office/powerpoint/2010/main" val="4098463524"/>
              </p:ext>
            </p:extLst>
          </p:nvPr>
        </p:nvGraphicFramePr>
        <p:xfrm>
          <a:off x="913011" y="1191815"/>
          <a:ext cx="10513168" cy="5120640"/>
        </p:xfrm>
        <a:graphic>
          <a:graphicData uri="http://schemas.openxmlformats.org/drawingml/2006/table">
            <a:tbl>
              <a:tblPr/>
              <a:tblGrid>
                <a:gridCol w="995675"/>
                <a:gridCol w="9517493"/>
              </a:tblGrid>
              <a:tr h="1206923">
                <a:tc>
                  <a:txBody>
                    <a:bodyPr/>
                    <a:lstStyle/>
                    <a:p>
                      <a:pPr algn="ctr">
                        <a:lnSpc>
                          <a:spcPct val="150000"/>
                        </a:lnSpc>
                        <a:spcAft>
                          <a:spcPts val="0"/>
                        </a:spcAft>
                        <a:tabLst>
                          <a:tab pos="2700655" algn="l"/>
                        </a:tabLst>
                      </a:pPr>
                      <a:r>
                        <a:rPr lang="zh-CN" sz="2800" b="1" kern="100" dirty="0">
                          <a:effectLst/>
                          <a:latin typeface="Times New Roman"/>
                          <a:ea typeface="方正细黑一简体"/>
                          <a:cs typeface="Times New Roman"/>
                        </a:rPr>
                        <a:t>根本原因</a:t>
                      </a:r>
                      <a:endParaRPr lang="zh-CN" sz="2800" kern="100" dirty="0">
                        <a:effectLst/>
                        <a:latin typeface="宋体"/>
                        <a:cs typeface="Courier New"/>
                      </a:endParaRPr>
                    </a:p>
                  </a:txBody>
                  <a:tcPr marL="32328" marR="3232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2700655" algn="l"/>
                        </a:tabLst>
                      </a:pPr>
                      <a:r>
                        <a:rPr lang="zh-CN" sz="2800" b="1" kern="100" dirty="0">
                          <a:effectLst/>
                          <a:latin typeface="Times New Roman"/>
                          <a:ea typeface="方正细黑一简体"/>
                          <a:cs typeface="Times New Roman"/>
                        </a:rPr>
                        <a:t>原始社会末期</a:t>
                      </a:r>
                      <a:r>
                        <a:rPr lang="zh-CN" sz="2800" b="1" kern="100" dirty="0" smtClean="0">
                          <a:effectLst/>
                          <a:latin typeface="Times New Roman"/>
                          <a:ea typeface="方正细黑一简体"/>
                          <a:cs typeface="Times New Roman"/>
                        </a:rPr>
                        <a:t>，</a:t>
                      </a:r>
                      <a:r>
                        <a:rPr lang="en-US" altLang="zh-CN" sz="2800" b="1" u="sng" kern="100" dirty="0" smtClean="0">
                          <a:effectLst/>
                          <a:latin typeface="Times New Roman"/>
                          <a:ea typeface="方正细黑一简体"/>
                          <a:cs typeface="Times New Roman"/>
                        </a:rPr>
                        <a:t>                  </a:t>
                      </a:r>
                      <a:r>
                        <a:rPr lang="zh-CN" sz="2800" b="1" kern="100" dirty="0" smtClean="0">
                          <a:effectLst/>
                          <a:latin typeface="Times New Roman"/>
                          <a:ea typeface="方正细黑一简体"/>
                          <a:cs typeface="Times New Roman"/>
                        </a:rPr>
                        <a:t>的</a:t>
                      </a:r>
                      <a:r>
                        <a:rPr lang="zh-CN" sz="2800" b="1" kern="100" dirty="0">
                          <a:effectLst/>
                          <a:latin typeface="Times New Roman"/>
                          <a:ea typeface="方正细黑一简体"/>
                          <a:cs typeface="Times New Roman"/>
                        </a:rPr>
                        <a:t>改进大大推动了生产力的发展</a:t>
                      </a:r>
                      <a:endParaRPr lang="zh-CN" sz="2800" kern="100" dirty="0">
                        <a:effectLst/>
                        <a:latin typeface="宋体"/>
                        <a:cs typeface="Courier New"/>
                      </a:endParaRPr>
                    </a:p>
                  </a:txBody>
                  <a:tcPr marL="32328" marR="3232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810385">
                <a:tc>
                  <a:txBody>
                    <a:bodyPr/>
                    <a:lstStyle/>
                    <a:p>
                      <a:pPr algn="ctr">
                        <a:lnSpc>
                          <a:spcPct val="150000"/>
                        </a:lnSpc>
                        <a:spcAft>
                          <a:spcPts val="0"/>
                        </a:spcAft>
                        <a:tabLst>
                          <a:tab pos="2700655" algn="l"/>
                        </a:tabLst>
                      </a:pPr>
                      <a:r>
                        <a:rPr lang="zh-CN" sz="2800" b="1" kern="100">
                          <a:effectLst/>
                          <a:latin typeface="Times New Roman"/>
                          <a:ea typeface="方正细黑一简体"/>
                          <a:cs typeface="Times New Roman"/>
                        </a:rPr>
                        <a:t>过程</a:t>
                      </a:r>
                      <a:endParaRPr lang="zh-CN" sz="2800" kern="100">
                        <a:effectLst/>
                        <a:latin typeface="宋体"/>
                        <a:cs typeface="Courier New"/>
                      </a:endParaRPr>
                    </a:p>
                  </a:txBody>
                  <a:tcPr marL="32328" marR="3232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2700655" algn="l"/>
                        </a:tabLst>
                      </a:pPr>
                      <a:r>
                        <a:rPr lang="zh-CN" sz="2800" b="1" kern="100" dirty="0">
                          <a:effectLst/>
                          <a:latin typeface="Times New Roman"/>
                          <a:ea typeface="方正细黑一简体"/>
                          <a:cs typeface="Times New Roman"/>
                        </a:rPr>
                        <a:t>随着生产力的发展</a:t>
                      </a:r>
                      <a:r>
                        <a:rPr lang="zh-CN" sz="2800" b="1" kern="100" dirty="0" smtClean="0">
                          <a:effectLst/>
                          <a:latin typeface="Times New Roman"/>
                          <a:ea typeface="方正细黑一简体"/>
                          <a:cs typeface="Times New Roman"/>
                        </a:rPr>
                        <a:t>，</a:t>
                      </a:r>
                      <a:r>
                        <a:rPr lang="en-US" altLang="zh-CN" sz="2800" b="1" u="sng" kern="100" dirty="0" smtClean="0">
                          <a:effectLst/>
                          <a:latin typeface="Times New Roman"/>
                          <a:ea typeface="方正细黑一简体"/>
                          <a:cs typeface="Times New Roman"/>
                        </a:rPr>
                        <a:t>                  </a:t>
                      </a:r>
                      <a:r>
                        <a:rPr lang="zh-CN" sz="2800" b="1" kern="100" dirty="0" smtClean="0">
                          <a:effectLst/>
                          <a:latin typeface="Times New Roman"/>
                          <a:ea typeface="方正细黑一简体"/>
                          <a:cs typeface="Times New Roman"/>
                        </a:rPr>
                        <a:t>逐</a:t>
                      </a:r>
                      <a:r>
                        <a:rPr lang="zh-CN" sz="2800" b="1" kern="100" dirty="0">
                          <a:effectLst/>
                          <a:latin typeface="Times New Roman"/>
                          <a:ea typeface="方正细黑一简体"/>
                          <a:cs typeface="Times New Roman"/>
                        </a:rPr>
                        <a:t>渐盛行起来。原来以氏族为单位的共同劳动，逐渐被</a:t>
                      </a:r>
                      <a:r>
                        <a:rPr lang="zh-CN" sz="2800" b="1" kern="100" dirty="0" smtClean="0">
                          <a:effectLst/>
                          <a:latin typeface="Times New Roman"/>
                          <a:ea typeface="方正细黑一简体"/>
                          <a:cs typeface="Times New Roman"/>
                        </a:rPr>
                        <a:t>以</a:t>
                      </a:r>
                      <a:r>
                        <a:rPr lang="en-US" altLang="zh-CN" sz="2800" b="1" u="sng" kern="100" dirty="0" smtClean="0">
                          <a:effectLst/>
                          <a:latin typeface="Times New Roman"/>
                          <a:ea typeface="方正细黑一简体"/>
                          <a:cs typeface="Times New Roman"/>
                        </a:rPr>
                        <a:t>          </a:t>
                      </a:r>
                      <a:r>
                        <a:rPr lang="zh-CN" sz="2800" b="1" kern="100" dirty="0" smtClean="0">
                          <a:effectLst/>
                          <a:latin typeface="Times New Roman"/>
                          <a:ea typeface="方正细黑一简体"/>
                          <a:cs typeface="Times New Roman"/>
                        </a:rPr>
                        <a:t>为</a:t>
                      </a:r>
                      <a:r>
                        <a:rPr lang="zh-CN" sz="2800" b="1" kern="100" dirty="0">
                          <a:effectLst/>
                          <a:latin typeface="Times New Roman"/>
                          <a:ea typeface="方正细黑一简体"/>
                          <a:cs typeface="Times New Roman"/>
                        </a:rPr>
                        <a:t>单位的个体劳动代替，生产资料相应地由氏族公有转归家庭私有</a:t>
                      </a:r>
                      <a:endParaRPr lang="zh-CN" sz="2800" kern="100" dirty="0">
                        <a:effectLst/>
                        <a:latin typeface="宋体"/>
                        <a:cs typeface="Courier New"/>
                      </a:endParaRPr>
                    </a:p>
                  </a:txBody>
                  <a:tcPr marL="32328" marR="3232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03462">
                <a:tc>
                  <a:txBody>
                    <a:bodyPr/>
                    <a:lstStyle/>
                    <a:p>
                      <a:pPr algn="ctr">
                        <a:lnSpc>
                          <a:spcPct val="150000"/>
                        </a:lnSpc>
                        <a:spcAft>
                          <a:spcPts val="0"/>
                        </a:spcAft>
                        <a:tabLst>
                          <a:tab pos="2700655" algn="l"/>
                        </a:tabLst>
                      </a:pPr>
                      <a:r>
                        <a:rPr lang="zh-CN" sz="2800" b="1" kern="100">
                          <a:effectLst/>
                          <a:latin typeface="Times New Roman"/>
                          <a:ea typeface="方正细黑一简体"/>
                          <a:cs typeface="Times New Roman"/>
                        </a:rPr>
                        <a:t>标志</a:t>
                      </a:r>
                      <a:endParaRPr lang="zh-CN" sz="2800" kern="100">
                        <a:effectLst/>
                        <a:latin typeface="宋体"/>
                        <a:cs typeface="Courier New"/>
                      </a:endParaRPr>
                    </a:p>
                  </a:txBody>
                  <a:tcPr marL="32328" marR="3232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2700655" algn="l"/>
                        </a:tabLst>
                      </a:pPr>
                      <a:r>
                        <a:rPr lang="en-US" altLang="zh-CN" sz="2800" b="1" u="sng" kern="100" dirty="0" smtClean="0">
                          <a:effectLst/>
                          <a:latin typeface="Times New Roman"/>
                          <a:ea typeface="方正细黑一简体"/>
                          <a:cs typeface="Times New Roman"/>
                        </a:rPr>
                        <a:t>          </a:t>
                      </a:r>
                      <a:r>
                        <a:rPr lang="zh-CN" sz="2800" b="1" kern="100" dirty="0" smtClean="0">
                          <a:effectLst/>
                          <a:latin typeface="Times New Roman"/>
                          <a:ea typeface="方正细黑一简体"/>
                          <a:cs typeface="Times New Roman"/>
                        </a:rPr>
                        <a:t>变</a:t>
                      </a:r>
                      <a:r>
                        <a:rPr lang="zh-CN" sz="2800" b="1" kern="100" dirty="0">
                          <a:effectLst/>
                          <a:latin typeface="Times New Roman"/>
                          <a:ea typeface="方正细黑一简体"/>
                          <a:cs typeface="Times New Roman"/>
                        </a:rPr>
                        <a:t>成私有财产，标志着私有制的确立</a:t>
                      </a:r>
                      <a:endParaRPr lang="zh-CN" sz="2800" kern="100" dirty="0">
                        <a:effectLst/>
                        <a:latin typeface="宋体"/>
                        <a:cs typeface="Courier New"/>
                      </a:endParaRPr>
                    </a:p>
                  </a:txBody>
                  <a:tcPr marL="32328" marR="3232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905193">
                <a:tc>
                  <a:txBody>
                    <a:bodyPr/>
                    <a:lstStyle/>
                    <a:p>
                      <a:pPr algn="ctr">
                        <a:lnSpc>
                          <a:spcPct val="150000"/>
                        </a:lnSpc>
                        <a:spcAft>
                          <a:spcPts val="0"/>
                        </a:spcAft>
                        <a:tabLst>
                          <a:tab pos="2700655" algn="l"/>
                        </a:tabLst>
                      </a:pPr>
                      <a:r>
                        <a:rPr lang="zh-CN" sz="2800" b="1" kern="100">
                          <a:effectLst/>
                          <a:latin typeface="Times New Roman"/>
                          <a:ea typeface="方正细黑一简体"/>
                          <a:cs typeface="Times New Roman"/>
                        </a:rPr>
                        <a:t>影响</a:t>
                      </a:r>
                      <a:endParaRPr lang="zh-CN" sz="2800" kern="100">
                        <a:effectLst/>
                        <a:latin typeface="宋体"/>
                        <a:cs typeface="Courier New"/>
                      </a:endParaRPr>
                    </a:p>
                  </a:txBody>
                  <a:tcPr marL="32328" marR="3232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2700655" algn="l"/>
                        </a:tabLst>
                      </a:pPr>
                      <a:r>
                        <a:rPr lang="en-US" altLang="zh-CN" sz="2800" b="1" u="sng" kern="100" dirty="0" smtClean="0">
                          <a:effectLst/>
                          <a:latin typeface="Times New Roman"/>
                          <a:ea typeface="方正细黑一简体"/>
                          <a:cs typeface="Times New Roman"/>
                        </a:rPr>
                        <a:t>                 </a:t>
                      </a:r>
                      <a:r>
                        <a:rPr lang="zh-CN" sz="2800" b="1" kern="100" dirty="0" smtClean="0">
                          <a:effectLst/>
                          <a:latin typeface="Times New Roman"/>
                          <a:ea typeface="方正细黑一简体"/>
                          <a:cs typeface="Times New Roman"/>
                        </a:rPr>
                        <a:t>的</a:t>
                      </a:r>
                      <a:r>
                        <a:rPr lang="zh-CN" sz="2800" b="1" kern="100" dirty="0">
                          <a:effectLst/>
                          <a:latin typeface="Times New Roman"/>
                          <a:ea typeface="方正细黑一简体"/>
                          <a:cs typeface="Times New Roman"/>
                        </a:rPr>
                        <a:t>加剧，使氏族成员的地位越来</a:t>
                      </a:r>
                      <a:r>
                        <a:rPr lang="zh-CN" sz="2800" b="1" kern="100" dirty="0" smtClean="0">
                          <a:effectLst/>
                          <a:latin typeface="Times New Roman"/>
                          <a:ea typeface="方正细黑一简体"/>
                          <a:cs typeface="Times New Roman"/>
                        </a:rPr>
                        <a:t>越</a:t>
                      </a:r>
                      <a:r>
                        <a:rPr lang="en-US" altLang="zh-CN" sz="2800" b="1" u="sng" kern="100" dirty="0" smtClean="0">
                          <a:effectLst/>
                          <a:latin typeface="Times New Roman"/>
                          <a:ea typeface="方正细黑一简体"/>
                          <a:cs typeface="Times New Roman"/>
                        </a:rPr>
                        <a:t>             </a:t>
                      </a:r>
                      <a:r>
                        <a:rPr lang="zh-CN" sz="2800" b="1" kern="100" dirty="0" smtClean="0">
                          <a:effectLst/>
                          <a:latin typeface="Times New Roman"/>
                          <a:ea typeface="方正细黑一简体"/>
                          <a:cs typeface="Times New Roman"/>
                        </a:rPr>
                        <a:t>，</a:t>
                      </a:r>
                      <a:r>
                        <a:rPr lang="zh-CN" sz="2800" b="1" kern="100" dirty="0">
                          <a:effectLst/>
                          <a:latin typeface="Times New Roman"/>
                          <a:ea typeface="方正细黑一简体"/>
                          <a:cs typeface="Times New Roman"/>
                        </a:rPr>
                        <a:t>原始社会逐渐解体</a:t>
                      </a:r>
                      <a:endParaRPr lang="zh-CN" sz="2800" kern="100" dirty="0">
                        <a:effectLst/>
                        <a:latin typeface="宋体"/>
                        <a:cs typeface="Courier New"/>
                      </a:endParaRPr>
                    </a:p>
                  </a:txBody>
                  <a:tcPr marL="32328" marR="3232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5" name="矩形 4"/>
          <p:cNvSpPr/>
          <p:nvPr/>
        </p:nvSpPr>
        <p:spPr>
          <a:xfrm>
            <a:off x="4614234" y="1609636"/>
            <a:ext cx="1627369"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生产工具</a:t>
            </a:r>
            <a:endParaRPr lang="zh-CN" altLang="en-US" dirty="0"/>
          </a:p>
        </p:txBody>
      </p:sp>
      <p:sp>
        <p:nvSpPr>
          <p:cNvPr id="6" name="矩形 5"/>
          <p:cNvSpPr/>
          <p:nvPr/>
        </p:nvSpPr>
        <p:spPr>
          <a:xfrm>
            <a:off x="5115445" y="2545740"/>
            <a:ext cx="1627369"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个体劳动</a:t>
            </a:r>
            <a:endParaRPr lang="zh-CN" altLang="en-US" dirty="0"/>
          </a:p>
        </p:txBody>
      </p:sp>
      <p:sp>
        <p:nvSpPr>
          <p:cNvPr id="7" name="矩形 6"/>
          <p:cNvSpPr/>
          <p:nvPr/>
        </p:nvSpPr>
        <p:spPr>
          <a:xfrm>
            <a:off x="6571233" y="3193812"/>
            <a:ext cx="906017"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家庭</a:t>
            </a:r>
            <a:endParaRPr lang="zh-CN" altLang="en-US" dirty="0"/>
          </a:p>
        </p:txBody>
      </p:sp>
      <p:sp>
        <p:nvSpPr>
          <p:cNvPr id="8" name="矩形 7"/>
          <p:cNvSpPr/>
          <p:nvPr/>
        </p:nvSpPr>
        <p:spPr>
          <a:xfrm>
            <a:off x="3319362" y="4489956"/>
            <a:ext cx="906017"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土地</a:t>
            </a:r>
            <a:endParaRPr lang="zh-CN" altLang="en-US" dirty="0"/>
          </a:p>
        </p:txBody>
      </p:sp>
      <p:sp>
        <p:nvSpPr>
          <p:cNvPr id="9" name="矩形 8"/>
          <p:cNvSpPr/>
          <p:nvPr/>
        </p:nvSpPr>
        <p:spPr>
          <a:xfrm>
            <a:off x="1911598" y="5109453"/>
            <a:ext cx="1627369"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贫富分化</a:t>
            </a:r>
            <a:endParaRPr lang="zh-CN" altLang="en-US" dirty="0"/>
          </a:p>
        </p:txBody>
      </p:sp>
      <p:sp>
        <p:nvSpPr>
          <p:cNvPr id="10" name="矩形 9"/>
          <p:cNvSpPr/>
          <p:nvPr/>
        </p:nvSpPr>
        <p:spPr>
          <a:xfrm>
            <a:off x="8761883" y="5085184"/>
            <a:ext cx="1266693"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不平等</a:t>
            </a:r>
            <a:endParaRPr lang="zh-CN" altLang="en-US" dirty="0"/>
          </a:p>
        </p:txBody>
      </p:sp>
    </p:spTree>
    <p:extLst>
      <p:ext uri="{BB962C8B-B14F-4D97-AF65-F5344CB8AC3E}">
        <p14:creationId xmlns:p14="http://schemas.microsoft.com/office/powerpoint/2010/main" val="33941521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barn(inVertical)">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barn(inVertical)">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barn(inVertical)">
                                      <p:cBhvr>
                                        <p:cTn id="22" dur="500"/>
                                        <p:tgtEl>
                                          <p:spTgt spid="8"/>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barn(inVertical)">
                                      <p:cBhvr>
                                        <p:cTn id="27" dur="500"/>
                                        <p:tgtEl>
                                          <p:spTgt spid="9"/>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grpId="0" nodeType="clickEffect">
                                  <p:stCondLst>
                                    <p:cond delay="0"/>
                                  </p:stCondLst>
                                  <p:childTnLst>
                                    <p:set>
                                      <p:cBhvr>
                                        <p:cTn id="31" dur="1" fill="hold">
                                          <p:stCondLst>
                                            <p:cond delay="0"/>
                                          </p:stCondLst>
                                        </p:cTn>
                                        <p:tgtEl>
                                          <p:spTgt spid="10"/>
                                        </p:tgtEl>
                                        <p:attrNameLst>
                                          <p:attrName>style.visibility</p:attrName>
                                        </p:attrNameLst>
                                      </p:cBhvr>
                                      <p:to>
                                        <p:strVal val="visible"/>
                                      </p:to>
                                    </p:set>
                                    <p:animEffect transition="in" filter="barn(inVertical)">
                                      <p:cBhvr>
                                        <p:cTn id="3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8" grpId="0"/>
      <p:bldP spid="9" grpId="0"/>
      <p:bldP spid="10"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552971" y="692696"/>
            <a:ext cx="10975658" cy="4525963"/>
          </a:xfrm>
        </p:spPr>
        <p:txBody>
          <a:bodyPr/>
          <a:lstStyle/>
          <a:p>
            <a:pPr indent="713740" algn="just">
              <a:tabLst>
                <a:tab pos="2700655" algn="l"/>
              </a:tabLst>
            </a:pPr>
            <a:r>
              <a:rPr lang="en-US" altLang="zh-CN" b="1" kern="100" dirty="0">
                <a:solidFill>
                  <a:srgbClr val="0000FF"/>
                </a:solidFill>
                <a:latin typeface="Times New Roman"/>
                <a:ea typeface="方正细黑一简体"/>
                <a:cs typeface="Courier New"/>
              </a:rPr>
              <a:t>(</a:t>
            </a:r>
            <a:r>
              <a:rPr lang="zh-CN" altLang="zh-CN" b="1" kern="100" dirty="0">
                <a:solidFill>
                  <a:srgbClr val="0000FF"/>
                </a:solidFill>
                <a:latin typeface="Times New Roman"/>
                <a:ea typeface="方正细黑一简体"/>
                <a:cs typeface="Times New Roman"/>
              </a:rPr>
              <a:t>二</a:t>
            </a:r>
            <a:r>
              <a:rPr lang="en-US" altLang="zh-CN" b="1" kern="100" dirty="0">
                <a:solidFill>
                  <a:srgbClr val="0000FF"/>
                </a:solidFill>
                <a:latin typeface="Times New Roman"/>
                <a:ea typeface="方正细黑一简体"/>
                <a:cs typeface="Courier New"/>
              </a:rPr>
              <a:t>)</a:t>
            </a:r>
            <a:r>
              <a:rPr lang="zh-CN" altLang="zh-CN" b="1" kern="100" dirty="0">
                <a:solidFill>
                  <a:srgbClr val="0000FF"/>
                </a:solidFill>
                <a:latin typeface="Times New Roman"/>
                <a:ea typeface="方正细黑一简体"/>
                <a:cs typeface="Times New Roman"/>
              </a:rPr>
              <a:t>奴隶社会</a:t>
            </a:r>
            <a:endParaRPr lang="zh-CN" altLang="zh-CN" sz="1050" kern="100" dirty="0">
              <a:latin typeface="宋体"/>
              <a:cs typeface="Courier New"/>
            </a:endParaRPr>
          </a:p>
          <a:p>
            <a:pPr indent="713740" algn="just">
              <a:tabLst>
                <a:tab pos="2700655" algn="l"/>
              </a:tabLst>
            </a:pPr>
            <a:r>
              <a:rPr lang="en-US" altLang="zh-CN" b="1" kern="100" dirty="0">
                <a:solidFill>
                  <a:srgbClr val="0000FF"/>
                </a:solidFill>
                <a:latin typeface="Times New Roman"/>
                <a:ea typeface="方正细黑一简体"/>
                <a:cs typeface="Courier New"/>
              </a:rPr>
              <a:t>1</a:t>
            </a:r>
            <a:r>
              <a:rPr lang="zh-CN" altLang="zh-CN" b="1" kern="100" dirty="0">
                <a:latin typeface="Times New Roman"/>
                <a:ea typeface="方正细黑一简体"/>
                <a:cs typeface="Times New Roman"/>
              </a:rPr>
              <a:t>．</a:t>
            </a:r>
            <a:r>
              <a:rPr lang="zh-CN" altLang="zh-CN" b="1" kern="100" dirty="0">
                <a:solidFill>
                  <a:srgbClr val="0000FF"/>
                </a:solidFill>
                <a:latin typeface="Times New Roman"/>
                <a:ea typeface="方正细黑一简体"/>
                <a:cs typeface="Times New Roman"/>
              </a:rPr>
              <a:t>阶级</a:t>
            </a:r>
            <a:endParaRPr lang="zh-CN" altLang="zh-CN" sz="1050" kern="100" dirty="0">
              <a:latin typeface="宋体"/>
              <a:cs typeface="Courier New"/>
            </a:endParaRPr>
          </a:p>
          <a:p>
            <a:endParaRPr lang="zh-CN" altLang="en-US" dirty="0"/>
          </a:p>
        </p:txBody>
      </p:sp>
      <p:graphicFrame>
        <p:nvGraphicFramePr>
          <p:cNvPr id="4" name="表格 3"/>
          <p:cNvGraphicFramePr>
            <a:graphicFrameLocks noGrp="1"/>
          </p:cNvGraphicFramePr>
          <p:nvPr>
            <p:extLst>
              <p:ext uri="{D42A27DB-BD31-4B8C-83A1-F6EECF244321}">
                <p14:modId xmlns:p14="http://schemas.microsoft.com/office/powerpoint/2010/main" val="2947716819"/>
              </p:ext>
            </p:extLst>
          </p:nvPr>
        </p:nvGraphicFramePr>
        <p:xfrm>
          <a:off x="1057027" y="2414989"/>
          <a:ext cx="10081120" cy="2958227"/>
        </p:xfrm>
        <a:graphic>
          <a:graphicData uri="http://schemas.openxmlformats.org/drawingml/2006/table">
            <a:tbl>
              <a:tblPr/>
              <a:tblGrid>
                <a:gridCol w="1009315"/>
                <a:gridCol w="9071805"/>
              </a:tblGrid>
              <a:tr h="739557">
                <a:tc>
                  <a:txBody>
                    <a:bodyPr/>
                    <a:lstStyle/>
                    <a:p>
                      <a:pPr algn="ctr">
                        <a:lnSpc>
                          <a:spcPct val="150000"/>
                        </a:lnSpc>
                        <a:spcAft>
                          <a:spcPts val="0"/>
                        </a:spcAft>
                        <a:tabLst>
                          <a:tab pos="2700655" algn="l"/>
                        </a:tabLst>
                      </a:pPr>
                      <a:r>
                        <a:rPr lang="zh-CN" sz="2800" b="1" kern="100" dirty="0">
                          <a:effectLst/>
                          <a:latin typeface="Times New Roman"/>
                          <a:ea typeface="方正细黑一简体"/>
                          <a:cs typeface="Times New Roman"/>
                        </a:rPr>
                        <a:t>含义</a:t>
                      </a:r>
                      <a:endParaRPr lang="zh-CN" sz="1050" kern="100" dirty="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2700655" algn="l"/>
                        </a:tabLst>
                      </a:pPr>
                      <a:r>
                        <a:rPr lang="zh-CN" sz="2800" b="1" kern="100" dirty="0">
                          <a:effectLst/>
                          <a:latin typeface="Times New Roman"/>
                          <a:ea typeface="方正细黑一简体"/>
                          <a:cs typeface="Times New Roman"/>
                        </a:rPr>
                        <a:t>阶级，就是在一</a:t>
                      </a:r>
                      <a:r>
                        <a:rPr lang="zh-CN" sz="2800" b="1" kern="100" dirty="0" smtClean="0">
                          <a:effectLst/>
                          <a:latin typeface="Times New Roman"/>
                          <a:ea typeface="方正细黑一简体"/>
                          <a:cs typeface="Times New Roman"/>
                        </a:rPr>
                        <a:t>定</a:t>
                      </a:r>
                      <a:r>
                        <a:rPr lang="en-US" altLang="zh-CN" sz="2800" b="1" u="sng" kern="100" dirty="0" smtClean="0">
                          <a:effectLst/>
                          <a:latin typeface="Times New Roman"/>
                          <a:ea typeface="方正细黑一简体"/>
                          <a:cs typeface="Times New Roman"/>
                        </a:rPr>
                        <a:t>                  </a:t>
                      </a:r>
                      <a:r>
                        <a:rPr lang="zh-CN" sz="2800" b="1" kern="100" dirty="0" smtClean="0">
                          <a:effectLst/>
                          <a:latin typeface="Times New Roman"/>
                          <a:ea typeface="方正细黑一简体"/>
                          <a:cs typeface="Times New Roman"/>
                        </a:rPr>
                        <a:t>中</a:t>
                      </a:r>
                      <a:r>
                        <a:rPr lang="zh-CN" sz="2800" b="1" kern="100" dirty="0">
                          <a:effectLst/>
                          <a:latin typeface="Times New Roman"/>
                          <a:ea typeface="方正细黑一简体"/>
                          <a:cs typeface="Times New Roman"/>
                        </a:rPr>
                        <a:t>处于不同地位的集团</a:t>
                      </a:r>
                      <a:endParaRPr lang="zh-CN" sz="1050" kern="100" dirty="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218670">
                <a:tc>
                  <a:txBody>
                    <a:bodyPr/>
                    <a:lstStyle/>
                    <a:p>
                      <a:pPr algn="ctr">
                        <a:lnSpc>
                          <a:spcPct val="150000"/>
                        </a:lnSpc>
                        <a:spcAft>
                          <a:spcPts val="0"/>
                        </a:spcAft>
                        <a:tabLst>
                          <a:tab pos="2700655" algn="l"/>
                        </a:tabLst>
                      </a:pPr>
                      <a:r>
                        <a:rPr lang="zh-CN" sz="2800" b="1" kern="100">
                          <a:effectLst/>
                          <a:latin typeface="Times New Roman"/>
                          <a:ea typeface="方正细黑一简体"/>
                          <a:cs typeface="Times New Roman"/>
                        </a:rPr>
                        <a:t>产生</a:t>
                      </a:r>
                      <a:endParaRPr lang="zh-CN" sz="1050" kern="10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2700655" algn="l"/>
                        </a:tabLst>
                      </a:pPr>
                      <a:r>
                        <a:rPr lang="zh-CN" sz="2800" b="1" kern="100" dirty="0">
                          <a:effectLst/>
                          <a:latin typeface="Times New Roman"/>
                          <a:ea typeface="方正细黑一简体"/>
                          <a:cs typeface="Times New Roman"/>
                        </a:rPr>
                        <a:t>随着原始社会的解体，两大地位不同的集团</a:t>
                      </a:r>
                      <a:r>
                        <a:rPr lang="en-US" sz="2800" b="1" kern="100" dirty="0">
                          <a:effectLst/>
                          <a:latin typeface="Times New Roman"/>
                          <a:ea typeface="方正细黑一简体"/>
                          <a:cs typeface="Courier New"/>
                        </a:rPr>
                        <a:t>——</a:t>
                      </a:r>
                      <a:r>
                        <a:rPr lang="zh-CN" sz="2800" b="1" kern="100" dirty="0">
                          <a:effectLst/>
                          <a:latin typeface="Times New Roman"/>
                          <a:ea typeface="方正细黑一简体"/>
                          <a:cs typeface="Times New Roman"/>
                        </a:rPr>
                        <a:t>奴隶主阶级和奴隶阶级出现了，前者处</a:t>
                      </a:r>
                      <a:r>
                        <a:rPr lang="zh-CN" sz="2800" b="1" kern="100" dirty="0" smtClean="0">
                          <a:effectLst/>
                          <a:latin typeface="Times New Roman"/>
                          <a:ea typeface="方正细黑一简体"/>
                          <a:cs typeface="Times New Roman"/>
                        </a:rPr>
                        <a:t>于</a:t>
                      </a:r>
                      <a:r>
                        <a:rPr lang="en-US" altLang="zh-CN" sz="2800" b="1" u="sng" kern="100" dirty="0" smtClean="0">
                          <a:effectLst/>
                          <a:latin typeface="Times New Roman"/>
                          <a:ea typeface="方正细黑一简体"/>
                          <a:cs typeface="Times New Roman"/>
                        </a:rPr>
                        <a:t>              </a:t>
                      </a:r>
                      <a:r>
                        <a:rPr lang="zh-CN" sz="2800" b="1" kern="100" dirty="0" smtClean="0">
                          <a:effectLst/>
                          <a:latin typeface="Times New Roman"/>
                          <a:ea typeface="方正细黑一简体"/>
                          <a:cs typeface="Times New Roman"/>
                        </a:rPr>
                        <a:t>的</a:t>
                      </a:r>
                      <a:r>
                        <a:rPr lang="zh-CN" sz="2800" b="1" kern="100" dirty="0">
                          <a:effectLst/>
                          <a:latin typeface="Times New Roman"/>
                          <a:ea typeface="方正细黑一简体"/>
                          <a:cs typeface="Times New Roman"/>
                        </a:rPr>
                        <a:t>地位，后者处</a:t>
                      </a:r>
                      <a:r>
                        <a:rPr lang="zh-CN" sz="2800" b="1" kern="100" dirty="0" smtClean="0">
                          <a:effectLst/>
                          <a:latin typeface="Times New Roman"/>
                          <a:ea typeface="方正细黑一简体"/>
                          <a:cs typeface="Times New Roman"/>
                        </a:rPr>
                        <a:t>于</a:t>
                      </a:r>
                      <a:r>
                        <a:rPr lang="en-US" altLang="zh-CN" sz="2800" b="1" u="sng" kern="100" dirty="0" smtClean="0">
                          <a:effectLst/>
                          <a:latin typeface="Times New Roman"/>
                          <a:ea typeface="方正细黑一简体"/>
                          <a:cs typeface="Times New Roman"/>
                        </a:rPr>
                        <a:t>                  </a:t>
                      </a:r>
                      <a:r>
                        <a:rPr lang="zh-CN" sz="2800" b="1" kern="100" dirty="0" smtClean="0">
                          <a:effectLst/>
                          <a:latin typeface="Times New Roman"/>
                          <a:ea typeface="方正细黑一简体"/>
                          <a:cs typeface="Times New Roman"/>
                        </a:rPr>
                        <a:t>的</a:t>
                      </a:r>
                      <a:r>
                        <a:rPr lang="zh-CN" sz="2800" b="1" kern="100" dirty="0">
                          <a:effectLst/>
                          <a:latin typeface="Times New Roman"/>
                          <a:ea typeface="方正细黑一简体"/>
                          <a:cs typeface="Times New Roman"/>
                        </a:rPr>
                        <a:t>地位</a:t>
                      </a:r>
                      <a:endParaRPr lang="zh-CN" sz="1050" kern="100" dirty="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5" name="矩形 4"/>
          <p:cNvSpPr/>
          <p:nvPr/>
        </p:nvSpPr>
        <p:spPr>
          <a:xfrm>
            <a:off x="5449515" y="2564904"/>
            <a:ext cx="1627369"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生产关系</a:t>
            </a:r>
            <a:endParaRPr lang="zh-CN" altLang="en-US" dirty="0"/>
          </a:p>
        </p:txBody>
      </p:sp>
      <p:sp>
        <p:nvSpPr>
          <p:cNvPr id="6" name="矩形 5"/>
          <p:cNvSpPr/>
          <p:nvPr/>
        </p:nvSpPr>
        <p:spPr>
          <a:xfrm>
            <a:off x="7135150" y="4057908"/>
            <a:ext cx="1266693"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剥削者</a:t>
            </a:r>
            <a:endParaRPr lang="zh-CN" altLang="en-US" dirty="0"/>
          </a:p>
        </p:txBody>
      </p:sp>
      <p:sp>
        <p:nvSpPr>
          <p:cNvPr id="7" name="矩形 6"/>
          <p:cNvSpPr/>
          <p:nvPr/>
        </p:nvSpPr>
        <p:spPr>
          <a:xfrm>
            <a:off x="2497187" y="4653136"/>
            <a:ext cx="1627369"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被剥削者</a:t>
            </a:r>
            <a:endParaRPr lang="zh-CN" altLang="en-US" dirty="0"/>
          </a:p>
        </p:txBody>
      </p:sp>
    </p:spTree>
    <p:extLst>
      <p:ext uri="{BB962C8B-B14F-4D97-AF65-F5344CB8AC3E}">
        <p14:creationId xmlns:p14="http://schemas.microsoft.com/office/powerpoint/2010/main" val="13681170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barn(inVertical)">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barn(inVertical)">
                                      <p:cBhvr>
                                        <p:cTn id="1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96987" y="1340768"/>
            <a:ext cx="10672404" cy="3517848"/>
          </a:xfrm>
        </p:spPr>
        <p:txBody>
          <a:bodyPr/>
          <a:lstStyle/>
          <a:p>
            <a:pPr indent="713740" algn="just">
              <a:tabLst>
                <a:tab pos="2700655" algn="l"/>
              </a:tabLst>
            </a:pPr>
            <a:r>
              <a:rPr lang="zh-CN" altLang="zh-CN" b="1" kern="100" dirty="0">
                <a:solidFill>
                  <a:srgbClr val="7030A0"/>
                </a:solidFill>
                <a:latin typeface="Times New Roman"/>
                <a:ea typeface="方正细黑一简体"/>
                <a:cs typeface="Times New Roman"/>
              </a:rPr>
              <a:t>微点拨</a:t>
            </a:r>
            <a:endParaRPr lang="zh-CN" altLang="zh-CN" sz="1050" kern="100" dirty="0">
              <a:latin typeface="宋体"/>
              <a:cs typeface="Courier New"/>
            </a:endParaRPr>
          </a:p>
          <a:p>
            <a:pPr indent="713740" algn="just">
              <a:tabLst>
                <a:tab pos="2700655" algn="l"/>
              </a:tabLst>
            </a:pPr>
            <a:r>
              <a:rPr lang="zh-CN" altLang="zh-CN" b="1" kern="100" dirty="0">
                <a:latin typeface="Times New Roman"/>
                <a:ea typeface="方正细黑一简体"/>
                <a:cs typeface="Times New Roman"/>
              </a:rPr>
              <a:t>阶级，就其实质而言，它是一个经济范畴；就马克思主义理论而言，它又是一个历史范畴。阶级的存在与生产力发展的一定历史阶段相联系。</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128379740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408955" y="764704"/>
            <a:ext cx="10975658" cy="5256584"/>
          </a:xfrm>
        </p:spPr>
        <p:txBody>
          <a:bodyPr>
            <a:normAutofit/>
          </a:bodyPr>
          <a:lstStyle/>
          <a:p>
            <a:pPr indent="713740" algn="just">
              <a:tabLst>
                <a:tab pos="2700655" algn="l"/>
              </a:tabLst>
            </a:pPr>
            <a:r>
              <a:rPr lang="en-US" altLang="zh-CN" b="1" kern="100" dirty="0">
                <a:solidFill>
                  <a:srgbClr val="0000FF"/>
                </a:solidFill>
                <a:latin typeface="Times New Roman"/>
                <a:ea typeface="方正细黑一简体"/>
                <a:cs typeface="Courier New"/>
              </a:rPr>
              <a:t>2</a:t>
            </a:r>
            <a:r>
              <a:rPr lang="zh-CN" altLang="zh-CN" b="1" kern="100" dirty="0">
                <a:latin typeface="Times New Roman"/>
                <a:ea typeface="方正细黑一简体"/>
                <a:cs typeface="Times New Roman"/>
              </a:rPr>
              <a:t>．</a:t>
            </a:r>
            <a:r>
              <a:rPr lang="zh-CN" altLang="zh-CN" b="1" kern="100" dirty="0">
                <a:solidFill>
                  <a:srgbClr val="0000FF"/>
                </a:solidFill>
                <a:latin typeface="Times New Roman"/>
                <a:ea typeface="方正细黑一简体"/>
                <a:cs typeface="Times New Roman"/>
              </a:rPr>
              <a:t>奴隶制生产关系的特点</a:t>
            </a:r>
            <a:endParaRPr lang="zh-CN" altLang="zh-CN" sz="1050" kern="100" dirty="0">
              <a:latin typeface="宋体"/>
              <a:cs typeface="Courier New"/>
            </a:endParaRPr>
          </a:p>
          <a:p>
            <a:pPr indent="713740" algn="just">
              <a:tabLst>
                <a:tab pos="2700655" algn="l"/>
              </a:tabLst>
            </a:pPr>
            <a:endParaRPr lang="en-US" altLang="zh-CN" b="1" kern="100" dirty="0" smtClean="0">
              <a:solidFill>
                <a:srgbClr val="0000FF"/>
              </a:solidFill>
              <a:latin typeface="Times New Roman"/>
              <a:ea typeface="方正细黑一简体"/>
              <a:cs typeface="Courier New"/>
            </a:endParaRPr>
          </a:p>
          <a:p>
            <a:pPr indent="713740" algn="just">
              <a:tabLst>
                <a:tab pos="2700655" algn="l"/>
              </a:tabLst>
            </a:pPr>
            <a:endParaRPr lang="en-US" altLang="zh-CN" b="1" kern="100" dirty="0">
              <a:solidFill>
                <a:srgbClr val="0000FF"/>
              </a:solidFill>
              <a:latin typeface="Times New Roman"/>
              <a:ea typeface="方正细黑一简体"/>
              <a:cs typeface="Courier New"/>
            </a:endParaRPr>
          </a:p>
          <a:p>
            <a:pPr indent="713740" algn="just">
              <a:tabLst>
                <a:tab pos="2700655" algn="l"/>
              </a:tabLst>
            </a:pPr>
            <a:endParaRPr lang="en-US" altLang="zh-CN" b="1" kern="100" dirty="0" smtClean="0">
              <a:solidFill>
                <a:srgbClr val="0000FF"/>
              </a:solidFill>
              <a:latin typeface="Times New Roman"/>
              <a:ea typeface="方正细黑一简体"/>
              <a:cs typeface="Courier New"/>
            </a:endParaRPr>
          </a:p>
          <a:p>
            <a:pPr indent="713740" algn="just">
              <a:tabLst>
                <a:tab pos="2700655" algn="l"/>
              </a:tabLst>
            </a:pPr>
            <a:endParaRPr lang="en-US" altLang="zh-CN" b="1" kern="100" dirty="0">
              <a:solidFill>
                <a:srgbClr val="0000FF"/>
              </a:solidFill>
              <a:latin typeface="Times New Roman"/>
              <a:ea typeface="方正细黑一简体"/>
              <a:cs typeface="Courier New"/>
            </a:endParaRPr>
          </a:p>
          <a:p>
            <a:pPr indent="713740" algn="just">
              <a:tabLst>
                <a:tab pos="2700655" algn="l"/>
              </a:tabLst>
            </a:pPr>
            <a:endParaRPr lang="en-US" altLang="zh-CN" b="1" kern="100" dirty="0" smtClean="0">
              <a:solidFill>
                <a:srgbClr val="0000FF"/>
              </a:solidFill>
              <a:latin typeface="Times New Roman"/>
              <a:ea typeface="方正细黑一简体"/>
              <a:cs typeface="Courier New"/>
            </a:endParaRPr>
          </a:p>
        </p:txBody>
      </p:sp>
      <p:graphicFrame>
        <p:nvGraphicFramePr>
          <p:cNvPr id="4" name="表格 3"/>
          <p:cNvGraphicFramePr>
            <a:graphicFrameLocks noGrp="1"/>
          </p:cNvGraphicFramePr>
          <p:nvPr>
            <p:extLst>
              <p:ext uri="{D42A27DB-BD31-4B8C-83A1-F6EECF244321}">
                <p14:modId xmlns:p14="http://schemas.microsoft.com/office/powerpoint/2010/main" val="1386608691"/>
              </p:ext>
            </p:extLst>
          </p:nvPr>
        </p:nvGraphicFramePr>
        <p:xfrm>
          <a:off x="1129036" y="1721198"/>
          <a:ext cx="9937104" cy="3435994"/>
        </p:xfrm>
        <a:graphic>
          <a:graphicData uri="http://schemas.openxmlformats.org/drawingml/2006/table">
            <a:tbl>
              <a:tblPr/>
              <a:tblGrid>
                <a:gridCol w="2880319"/>
                <a:gridCol w="7056785"/>
              </a:tblGrid>
              <a:tr h="653094">
                <a:tc>
                  <a:txBody>
                    <a:bodyPr/>
                    <a:lstStyle/>
                    <a:p>
                      <a:pPr algn="ctr">
                        <a:lnSpc>
                          <a:spcPct val="150000"/>
                        </a:lnSpc>
                        <a:spcAft>
                          <a:spcPts val="0"/>
                        </a:spcAft>
                        <a:tabLst>
                          <a:tab pos="2700655" algn="l"/>
                        </a:tabLst>
                      </a:pPr>
                      <a:r>
                        <a:rPr lang="zh-CN" sz="2800" b="1" kern="100" dirty="0">
                          <a:effectLst/>
                          <a:latin typeface="Times New Roman"/>
                          <a:ea typeface="方正细黑一简体"/>
                          <a:cs typeface="Times New Roman"/>
                        </a:rPr>
                        <a:t>生产资料所有制</a:t>
                      </a:r>
                      <a:endParaRPr lang="zh-CN" sz="2800" kern="100" dirty="0">
                        <a:effectLst/>
                        <a:latin typeface="宋体"/>
                        <a:cs typeface="Courier New"/>
                      </a:endParaRPr>
                    </a:p>
                  </a:txBody>
                  <a:tcPr marL="48492" marR="484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2700655" algn="l"/>
                        </a:tabLst>
                      </a:pPr>
                      <a:r>
                        <a:rPr lang="en-US" altLang="zh-CN" sz="2800" b="1" u="sng" kern="100" dirty="0" smtClean="0">
                          <a:effectLst/>
                          <a:latin typeface="Times New Roman"/>
                          <a:ea typeface="方正细黑一简体"/>
                          <a:cs typeface="Times New Roman"/>
                        </a:rPr>
                        <a:t>             </a:t>
                      </a:r>
                      <a:r>
                        <a:rPr lang="zh-CN" sz="2800" b="1" kern="100" dirty="0" smtClean="0">
                          <a:effectLst/>
                          <a:latin typeface="Times New Roman"/>
                          <a:ea typeface="方正细黑一简体"/>
                          <a:cs typeface="Times New Roman"/>
                        </a:rPr>
                        <a:t>占</a:t>
                      </a:r>
                      <a:r>
                        <a:rPr lang="zh-CN" sz="2800" b="1" kern="100" dirty="0">
                          <a:effectLst/>
                          <a:latin typeface="Times New Roman"/>
                          <a:ea typeface="方正细黑一简体"/>
                          <a:cs typeface="Times New Roman"/>
                        </a:rPr>
                        <a:t>有生产资料</a:t>
                      </a:r>
                      <a:endParaRPr lang="zh-CN" sz="2800" kern="100" dirty="0">
                        <a:effectLst/>
                        <a:latin typeface="宋体"/>
                        <a:cs typeface="Courier New"/>
                      </a:endParaRPr>
                    </a:p>
                  </a:txBody>
                  <a:tcPr marL="48492" marR="484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391450">
                <a:tc>
                  <a:txBody>
                    <a:bodyPr/>
                    <a:lstStyle/>
                    <a:p>
                      <a:pPr algn="ctr">
                        <a:lnSpc>
                          <a:spcPct val="150000"/>
                        </a:lnSpc>
                        <a:spcAft>
                          <a:spcPts val="0"/>
                        </a:spcAft>
                        <a:tabLst>
                          <a:tab pos="2700655" algn="l"/>
                        </a:tabLst>
                      </a:pPr>
                      <a:r>
                        <a:rPr lang="zh-CN" sz="2800" b="1" kern="100">
                          <a:effectLst/>
                          <a:latin typeface="Times New Roman"/>
                          <a:ea typeface="方正细黑一简体"/>
                          <a:cs typeface="Times New Roman"/>
                        </a:rPr>
                        <a:t>人与人的关系</a:t>
                      </a:r>
                      <a:endParaRPr lang="zh-CN" sz="2800" kern="100">
                        <a:effectLst/>
                        <a:latin typeface="宋体"/>
                        <a:cs typeface="Courier New"/>
                      </a:endParaRPr>
                    </a:p>
                  </a:txBody>
                  <a:tcPr marL="48492" marR="484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2700655" algn="l"/>
                        </a:tabLst>
                      </a:pPr>
                      <a:r>
                        <a:rPr lang="zh-CN" sz="2800" b="1" kern="100" dirty="0">
                          <a:effectLst/>
                          <a:latin typeface="Times New Roman"/>
                          <a:ea typeface="方正细黑一简体"/>
                          <a:cs typeface="Times New Roman"/>
                        </a:rPr>
                        <a:t>奴隶主完</a:t>
                      </a:r>
                      <a:r>
                        <a:rPr lang="zh-CN" sz="2800" b="1" kern="100" dirty="0" smtClean="0">
                          <a:effectLst/>
                          <a:latin typeface="Times New Roman"/>
                          <a:ea typeface="方正细黑一简体"/>
                          <a:cs typeface="Times New Roman"/>
                        </a:rPr>
                        <a:t>全</a:t>
                      </a:r>
                      <a:r>
                        <a:rPr lang="en-US" altLang="zh-CN" sz="2800" b="1" u="sng" kern="100" dirty="0" smtClean="0">
                          <a:effectLst/>
                          <a:latin typeface="Times New Roman"/>
                          <a:ea typeface="方正细黑一简体"/>
                          <a:cs typeface="Times New Roman"/>
                        </a:rPr>
                        <a:t>          </a:t>
                      </a:r>
                      <a:r>
                        <a:rPr lang="zh-CN" sz="2800" b="1" kern="100" dirty="0" smtClean="0">
                          <a:effectLst/>
                          <a:latin typeface="Times New Roman"/>
                          <a:ea typeface="方正细黑一简体"/>
                          <a:cs typeface="Times New Roman"/>
                        </a:rPr>
                        <a:t>奴</a:t>
                      </a:r>
                      <a:r>
                        <a:rPr lang="zh-CN" sz="2800" b="1" kern="100" dirty="0">
                          <a:effectLst/>
                          <a:latin typeface="Times New Roman"/>
                          <a:ea typeface="方正细黑一简体"/>
                          <a:cs typeface="Times New Roman"/>
                        </a:rPr>
                        <a:t>隶；奴隶毫</a:t>
                      </a:r>
                      <a:r>
                        <a:rPr lang="zh-CN" sz="2800" b="1" kern="100" dirty="0" smtClean="0">
                          <a:effectLst/>
                          <a:latin typeface="Times New Roman"/>
                          <a:ea typeface="方正细黑一简体"/>
                          <a:cs typeface="Times New Roman"/>
                        </a:rPr>
                        <a:t>无</a:t>
                      </a:r>
                      <a:r>
                        <a:rPr lang="en-US" altLang="zh-CN" sz="2800" b="1" u="sng" kern="100" dirty="0" smtClean="0">
                          <a:effectLst/>
                          <a:latin typeface="Times New Roman"/>
                          <a:ea typeface="方正细黑一简体"/>
                          <a:cs typeface="Times New Roman"/>
                        </a:rPr>
                        <a:t>                 </a:t>
                      </a:r>
                      <a:r>
                        <a:rPr lang="zh-CN" sz="2800" b="1" kern="100" dirty="0" smtClean="0">
                          <a:effectLst/>
                          <a:latin typeface="Times New Roman"/>
                          <a:ea typeface="方正细黑一简体"/>
                          <a:cs typeface="Times New Roman"/>
                        </a:rPr>
                        <a:t>，</a:t>
                      </a:r>
                      <a:r>
                        <a:rPr lang="zh-CN" sz="2800" b="1" kern="100" dirty="0">
                          <a:effectLst/>
                          <a:latin typeface="Times New Roman"/>
                          <a:ea typeface="方正细黑一简体"/>
                          <a:cs typeface="Times New Roman"/>
                        </a:rPr>
                        <a:t>在奴隶主的强制下劳动</a:t>
                      </a:r>
                      <a:endParaRPr lang="zh-CN" sz="2800" kern="100" dirty="0">
                        <a:effectLst/>
                        <a:latin typeface="宋体"/>
                        <a:cs typeface="Courier New"/>
                      </a:endParaRPr>
                    </a:p>
                  </a:txBody>
                  <a:tcPr marL="48492" marR="484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391450">
                <a:tc>
                  <a:txBody>
                    <a:bodyPr/>
                    <a:lstStyle/>
                    <a:p>
                      <a:pPr algn="ctr">
                        <a:lnSpc>
                          <a:spcPct val="150000"/>
                        </a:lnSpc>
                        <a:spcAft>
                          <a:spcPts val="0"/>
                        </a:spcAft>
                        <a:tabLst>
                          <a:tab pos="2700655" algn="l"/>
                        </a:tabLst>
                      </a:pPr>
                      <a:r>
                        <a:rPr lang="zh-CN" sz="2800" b="1" kern="100">
                          <a:effectLst/>
                          <a:latin typeface="Times New Roman"/>
                          <a:ea typeface="方正细黑一简体"/>
                          <a:cs typeface="Times New Roman"/>
                        </a:rPr>
                        <a:t>产品分配方式</a:t>
                      </a:r>
                      <a:endParaRPr lang="zh-CN" sz="2800" kern="100">
                        <a:effectLst/>
                        <a:latin typeface="宋体"/>
                        <a:cs typeface="Courier New"/>
                      </a:endParaRPr>
                    </a:p>
                  </a:txBody>
                  <a:tcPr marL="48492" marR="484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2700655" algn="l"/>
                        </a:tabLst>
                      </a:pPr>
                      <a:r>
                        <a:rPr lang="zh-CN" sz="2800" b="1" kern="100" dirty="0">
                          <a:effectLst/>
                          <a:latin typeface="Times New Roman"/>
                          <a:ea typeface="方正细黑一简体"/>
                          <a:cs typeface="Times New Roman"/>
                        </a:rPr>
                        <a:t>奴隶劳动</a:t>
                      </a:r>
                      <a:r>
                        <a:rPr lang="zh-CN" sz="2800" b="1" kern="100" dirty="0" smtClean="0">
                          <a:effectLst/>
                          <a:latin typeface="Times New Roman"/>
                          <a:ea typeface="方正细黑一简体"/>
                          <a:cs typeface="Times New Roman"/>
                        </a:rPr>
                        <a:t>的</a:t>
                      </a:r>
                      <a:r>
                        <a:rPr lang="en-US" altLang="zh-CN" sz="2800" b="1" u="sng" kern="100" dirty="0" smtClean="0">
                          <a:effectLst/>
                          <a:latin typeface="Times New Roman"/>
                          <a:ea typeface="方正细黑一简体"/>
                          <a:cs typeface="Times New Roman"/>
                        </a:rPr>
                        <a:t>                 </a:t>
                      </a:r>
                      <a:r>
                        <a:rPr lang="zh-CN" sz="2800" b="1" kern="100" dirty="0" smtClean="0">
                          <a:effectLst/>
                          <a:latin typeface="Times New Roman"/>
                          <a:ea typeface="方正细黑一简体"/>
                          <a:cs typeface="Times New Roman"/>
                        </a:rPr>
                        <a:t>都</a:t>
                      </a:r>
                      <a:r>
                        <a:rPr lang="zh-CN" sz="2800" b="1" kern="100" dirty="0">
                          <a:effectLst/>
                          <a:latin typeface="Times New Roman"/>
                          <a:ea typeface="方正细黑一简体"/>
                          <a:cs typeface="Times New Roman"/>
                        </a:rPr>
                        <a:t>归奴隶主占有和支配，奴隶主只给奴</a:t>
                      </a:r>
                      <a:r>
                        <a:rPr lang="zh-CN" sz="2800" b="1" kern="100" dirty="0" smtClean="0">
                          <a:effectLst/>
                          <a:latin typeface="Times New Roman"/>
                          <a:ea typeface="方正细黑一简体"/>
                          <a:cs typeface="Times New Roman"/>
                        </a:rPr>
                        <a:t>隶</a:t>
                      </a:r>
                      <a:r>
                        <a:rPr lang="en-US" altLang="zh-CN" sz="2800" b="1" u="sng" kern="100" dirty="0" smtClean="0">
                          <a:effectLst/>
                          <a:latin typeface="Times New Roman"/>
                          <a:ea typeface="方正细黑一简体"/>
                          <a:cs typeface="Times New Roman"/>
                        </a:rPr>
                        <a:t>                  </a:t>
                      </a:r>
                      <a:r>
                        <a:rPr lang="zh-CN" sz="2800" b="1" kern="100" dirty="0" smtClean="0">
                          <a:effectLst/>
                          <a:latin typeface="Times New Roman"/>
                          <a:ea typeface="方正细黑一简体"/>
                          <a:cs typeface="Times New Roman"/>
                        </a:rPr>
                        <a:t>的</a:t>
                      </a:r>
                      <a:r>
                        <a:rPr lang="zh-CN" sz="2800" b="1" kern="100" dirty="0">
                          <a:effectLst/>
                          <a:latin typeface="Times New Roman"/>
                          <a:ea typeface="方正细黑一简体"/>
                          <a:cs typeface="Times New Roman"/>
                        </a:rPr>
                        <a:t>生活资料</a:t>
                      </a:r>
                      <a:endParaRPr lang="zh-CN" sz="2800" kern="100" dirty="0">
                        <a:effectLst/>
                        <a:latin typeface="宋体"/>
                        <a:cs typeface="Courier New"/>
                      </a:endParaRPr>
                    </a:p>
                  </a:txBody>
                  <a:tcPr marL="48492" marR="484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5" name="矩形 4"/>
          <p:cNvSpPr/>
          <p:nvPr/>
        </p:nvSpPr>
        <p:spPr>
          <a:xfrm>
            <a:off x="5809555" y="1844824"/>
            <a:ext cx="1266693"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奴隶主</a:t>
            </a:r>
            <a:endParaRPr lang="zh-CN" altLang="en-US" dirty="0"/>
          </a:p>
        </p:txBody>
      </p:sp>
      <p:sp>
        <p:nvSpPr>
          <p:cNvPr id="6" name="矩形 5"/>
          <p:cNvSpPr/>
          <p:nvPr/>
        </p:nvSpPr>
        <p:spPr>
          <a:xfrm>
            <a:off x="5809554" y="2545740"/>
            <a:ext cx="906017"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占有</a:t>
            </a:r>
            <a:endParaRPr lang="zh-CN" altLang="en-US" dirty="0"/>
          </a:p>
        </p:txBody>
      </p:sp>
      <p:sp>
        <p:nvSpPr>
          <p:cNvPr id="7" name="矩形 6"/>
          <p:cNvSpPr/>
          <p:nvPr/>
        </p:nvSpPr>
        <p:spPr>
          <a:xfrm>
            <a:off x="9193931" y="2517165"/>
            <a:ext cx="1627369"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人身自由</a:t>
            </a:r>
            <a:endParaRPr lang="zh-CN" altLang="en-US" dirty="0"/>
          </a:p>
        </p:txBody>
      </p:sp>
      <p:sp>
        <p:nvSpPr>
          <p:cNvPr id="8" name="矩形 7"/>
          <p:cNvSpPr/>
          <p:nvPr/>
        </p:nvSpPr>
        <p:spPr>
          <a:xfrm>
            <a:off x="5809554" y="3904481"/>
            <a:ext cx="1627369"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全部产品</a:t>
            </a:r>
            <a:endParaRPr lang="zh-CN" altLang="en-US" dirty="0"/>
          </a:p>
        </p:txBody>
      </p:sp>
      <p:sp>
        <p:nvSpPr>
          <p:cNvPr id="9" name="矩形 8"/>
          <p:cNvSpPr/>
          <p:nvPr/>
        </p:nvSpPr>
        <p:spPr>
          <a:xfrm>
            <a:off x="6601643" y="4552553"/>
            <a:ext cx="1627369"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最低限度</a:t>
            </a:r>
            <a:endParaRPr lang="zh-CN" altLang="en-US" dirty="0"/>
          </a:p>
        </p:txBody>
      </p:sp>
    </p:spTree>
    <p:extLst>
      <p:ext uri="{BB962C8B-B14F-4D97-AF65-F5344CB8AC3E}">
        <p14:creationId xmlns:p14="http://schemas.microsoft.com/office/powerpoint/2010/main" val="38703486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barn(inVertical)">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barn(inVertical)">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barn(inVertical)">
                                      <p:cBhvr>
                                        <p:cTn id="22" dur="500"/>
                                        <p:tgtEl>
                                          <p:spTgt spid="8"/>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barn(inVertical)">
                                      <p:cBhvr>
                                        <p:cTn id="2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8" grpId="0"/>
      <p:bldP spid="9"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1351309"/>
            <a:ext cx="10975658" cy="4525963"/>
          </a:xfrm>
        </p:spPr>
        <p:txBody>
          <a:bodyPr/>
          <a:lstStyle/>
          <a:p>
            <a:pPr indent="713740" algn="just">
              <a:tabLst>
                <a:tab pos="2700655" algn="l"/>
              </a:tabLst>
            </a:pPr>
            <a:r>
              <a:rPr lang="en-US" altLang="zh-CN" b="1" kern="100" dirty="0">
                <a:solidFill>
                  <a:srgbClr val="0000FF"/>
                </a:solidFill>
                <a:latin typeface="Times New Roman"/>
                <a:ea typeface="方正细黑一简体"/>
                <a:cs typeface="Courier New"/>
              </a:rPr>
              <a:t>3</a:t>
            </a:r>
            <a:r>
              <a:rPr lang="zh-CN" altLang="zh-CN" b="1" kern="100" dirty="0">
                <a:latin typeface="Times New Roman"/>
                <a:ea typeface="方正细黑一简体"/>
                <a:cs typeface="Times New Roman"/>
              </a:rPr>
              <a:t>．</a:t>
            </a:r>
            <a:r>
              <a:rPr lang="zh-CN" altLang="zh-CN" b="1" kern="100" dirty="0">
                <a:solidFill>
                  <a:srgbClr val="0000FF"/>
                </a:solidFill>
                <a:latin typeface="Times New Roman"/>
                <a:ea typeface="方正细黑一简体"/>
                <a:cs typeface="Times New Roman"/>
              </a:rPr>
              <a:t>奴隶社会的主要矛盾</a:t>
            </a:r>
            <a:endParaRPr lang="zh-CN" altLang="zh-CN" sz="1050" kern="100" dirty="0">
              <a:latin typeface="宋体"/>
              <a:cs typeface="Courier New"/>
            </a:endParaRPr>
          </a:p>
          <a:p>
            <a:pPr indent="713740" algn="just">
              <a:tabLst>
                <a:tab pos="2700655" algn="l"/>
              </a:tabLst>
            </a:pPr>
            <a:r>
              <a:rPr lang="en-US" altLang="zh-CN" b="1" kern="100" dirty="0">
                <a:solidFill>
                  <a:srgbClr val="0000FF"/>
                </a:solidFill>
                <a:latin typeface="Times New Roman"/>
                <a:ea typeface="方正细黑一简体"/>
                <a:cs typeface="Courier New"/>
              </a:rPr>
              <a:t>(1)</a:t>
            </a:r>
            <a:r>
              <a:rPr lang="zh-CN" altLang="zh-CN" b="1" kern="100" dirty="0">
                <a:solidFill>
                  <a:srgbClr val="0000FF"/>
                </a:solidFill>
                <a:latin typeface="Times New Roman"/>
                <a:ea typeface="方正细黑一简体"/>
                <a:cs typeface="Times New Roman"/>
              </a:rPr>
              <a:t>对立阶级</a:t>
            </a:r>
            <a:r>
              <a:rPr lang="zh-CN" altLang="zh-CN" b="1" kern="100" dirty="0" smtClean="0">
                <a:solidFill>
                  <a:srgbClr val="0000FF"/>
                </a:solidFill>
                <a:latin typeface="Times New Roman"/>
                <a:ea typeface="方正细黑一简体"/>
                <a:cs typeface="Times New Roman"/>
              </a:rPr>
              <a:t>：</a:t>
            </a:r>
            <a:r>
              <a:rPr lang="en-US" altLang="zh-CN" b="1" u="sng" kern="100" dirty="0" smtClean="0">
                <a:latin typeface="Times New Roman"/>
                <a:ea typeface="方正细黑一简体"/>
                <a:cs typeface="Times New Roman"/>
              </a:rPr>
              <a:t>             </a:t>
            </a:r>
            <a:r>
              <a:rPr lang="zh-CN" altLang="zh-CN" b="1" kern="100" dirty="0" smtClean="0">
                <a:latin typeface="Times New Roman"/>
                <a:ea typeface="方正细黑一简体"/>
                <a:cs typeface="Times New Roman"/>
              </a:rPr>
              <a:t>阶</a:t>
            </a:r>
            <a:r>
              <a:rPr lang="zh-CN" altLang="zh-CN" b="1" kern="100" dirty="0">
                <a:latin typeface="Times New Roman"/>
                <a:ea typeface="方正细黑一简体"/>
                <a:cs typeface="Times New Roman"/>
              </a:rPr>
              <a:t>级和奴隶阶级是人类社会最早形成的两大对立阶级。</a:t>
            </a:r>
            <a:endParaRPr lang="zh-CN" altLang="zh-CN" sz="1050" kern="100" dirty="0">
              <a:latin typeface="宋体"/>
              <a:cs typeface="Courier New"/>
            </a:endParaRPr>
          </a:p>
          <a:p>
            <a:pPr indent="713740" algn="just">
              <a:tabLst>
                <a:tab pos="2700655" algn="l"/>
              </a:tabLst>
            </a:pPr>
            <a:r>
              <a:rPr lang="en-US" altLang="zh-CN" b="1" kern="100" dirty="0">
                <a:solidFill>
                  <a:srgbClr val="0000FF"/>
                </a:solidFill>
                <a:latin typeface="Times New Roman"/>
                <a:ea typeface="方正细黑一简体"/>
                <a:cs typeface="Courier New"/>
              </a:rPr>
              <a:t>(2)</a:t>
            </a:r>
            <a:r>
              <a:rPr lang="zh-CN" altLang="zh-CN" b="1" kern="100" dirty="0">
                <a:solidFill>
                  <a:srgbClr val="0000FF"/>
                </a:solidFill>
                <a:latin typeface="Times New Roman"/>
                <a:ea typeface="方正细黑一简体"/>
                <a:cs typeface="Times New Roman"/>
              </a:rPr>
              <a:t>主要矛盾：</a:t>
            </a:r>
            <a:r>
              <a:rPr lang="zh-CN" altLang="zh-CN" b="1" kern="100" dirty="0">
                <a:latin typeface="Times New Roman"/>
                <a:ea typeface="方正细黑一简体"/>
                <a:cs typeface="Times New Roman"/>
              </a:rPr>
              <a:t>奴隶阶级和奴隶主阶级之间的矛盾。</a:t>
            </a:r>
            <a:endParaRPr lang="zh-CN" altLang="zh-CN" sz="1050" kern="100" dirty="0">
              <a:latin typeface="宋体"/>
              <a:cs typeface="Courier New"/>
            </a:endParaRPr>
          </a:p>
          <a:p>
            <a:endParaRPr lang="zh-CN" altLang="en-US" dirty="0"/>
          </a:p>
        </p:txBody>
      </p:sp>
      <p:sp>
        <p:nvSpPr>
          <p:cNvPr id="4" name="矩形 3"/>
          <p:cNvSpPr/>
          <p:nvPr/>
        </p:nvSpPr>
        <p:spPr>
          <a:xfrm>
            <a:off x="3721323" y="2204864"/>
            <a:ext cx="1266693"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奴隶主</a:t>
            </a:r>
            <a:endParaRPr lang="zh-CN" altLang="en-US" dirty="0"/>
          </a:p>
        </p:txBody>
      </p:sp>
    </p:spTree>
    <p:extLst>
      <p:ext uri="{BB962C8B-B14F-4D97-AF65-F5344CB8AC3E}">
        <p14:creationId xmlns:p14="http://schemas.microsoft.com/office/powerpoint/2010/main" val="33941521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378513" y="867644"/>
            <a:ext cx="10975658" cy="4525963"/>
          </a:xfrm>
        </p:spPr>
        <p:txBody>
          <a:bodyPr/>
          <a:lstStyle/>
          <a:p>
            <a:pPr indent="713740" algn="just">
              <a:tabLst>
                <a:tab pos="2700655" algn="l"/>
              </a:tabLst>
            </a:pPr>
            <a:r>
              <a:rPr lang="en-US" altLang="zh-CN" b="1" kern="100" dirty="0">
                <a:solidFill>
                  <a:srgbClr val="0000FF"/>
                </a:solidFill>
                <a:latin typeface="Times New Roman"/>
                <a:ea typeface="方正细黑一简体"/>
                <a:cs typeface="Courier New"/>
              </a:rPr>
              <a:t>4</a:t>
            </a:r>
            <a:r>
              <a:rPr lang="zh-CN" altLang="zh-CN" b="1" kern="100" dirty="0">
                <a:latin typeface="Times New Roman"/>
                <a:ea typeface="方正细黑一简体"/>
                <a:cs typeface="Times New Roman"/>
              </a:rPr>
              <a:t>．</a:t>
            </a:r>
            <a:r>
              <a:rPr lang="zh-CN" altLang="zh-CN" b="1" kern="100" dirty="0">
                <a:solidFill>
                  <a:srgbClr val="0000FF"/>
                </a:solidFill>
                <a:latin typeface="Times New Roman"/>
                <a:ea typeface="方正细黑一简体"/>
                <a:cs typeface="Times New Roman"/>
              </a:rPr>
              <a:t>国家的产生</a:t>
            </a:r>
            <a:endParaRPr lang="zh-CN" altLang="zh-CN" sz="1050" kern="100" dirty="0">
              <a:latin typeface="宋体"/>
              <a:cs typeface="Courier New"/>
            </a:endParaRPr>
          </a:p>
          <a:p>
            <a:endParaRPr lang="zh-CN" altLang="en-US" dirty="0"/>
          </a:p>
        </p:txBody>
      </p:sp>
      <p:graphicFrame>
        <p:nvGraphicFramePr>
          <p:cNvPr id="4" name="表格 3"/>
          <p:cNvGraphicFramePr>
            <a:graphicFrameLocks noGrp="1"/>
          </p:cNvGraphicFramePr>
          <p:nvPr>
            <p:extLst>
              <p:ext uri="{D42A27DB-BD31-4B8C-83A1-F6EECF244321}">
                <p14:modId xmlns:p14="http://schemas.microsoft.com/office/powerpoint/2010/main" val="1747311725"/>
              </p:ext>
            </p:extLst>
          </p:nvPr>
        </p:nvGraphicFramePr>
        <p:xfrm>
          <a:off x="954578" y="1768824"/>
          <a:ext cx="10225135" cy="4012057"/>
        </p:xfrm>
        <a:graphic>
          <a:graphicData uri="http://schemas.openxmlformats.org/drawingml/2006/table">
            <a:tbl>
              <a:tblPr/>
              <a:tblGrid>
                <a:gridCol w="1368151"/>
                <a:gridCol w="8856984"/>
              </a:tblGrid>
              <a:tr h="2701474">
                <a:tc>
                  <a:txBody>
                    <a:bodyPr/>
                    <a:lstStyle/>
                    <a:p>
                      <a:pPr algn="ctr">
                        <a:lnSpc>
                          <a:spcPct val="150000"/>
                        </a:lnSpc>
                        <a:spcAft>
                          <a:spcPts val="0"/>
                        </a:spcAft>
                        <a:tabLst>
                          <a:tab pos="2700655" algn="l"/>
                        </a:tabLst>
                      </a:pPr>
                      <a:r>
                        <a:rPr lang="zh-CN" sz="2800" b="1" kern="100" dirty="0">
                          <a:effectLst/>
                          <a:latin typeface="Times New Roman"/>
                          <a:ea typeface="方正细黑一简体"/>
                          <a:cs typeface="Times New Roman"/>
                        </a:rPr>
                        <a:t>最早的国家</a:t>
                      </a:r>
                      <a:endParaRPr lang="zh-CN" sz="2800" kern="100" dirty="0">
                        <a:effectLst/>
                        <a:latin typeface="宋体"/>
                        <a:cs typeface="Courier New"/>
                      </a:endParaRPr>
                    </a:p>
                  </a:txBody>
                  <a:tcPr marL="48492" marR="484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2700655" algn="l"/>
                        </a:tabLst>
                      </a:pPr>
                      <a:r>
                        <a:rPr lang="zh-CN" sz="2800" b="1" kern="100" dirty="0">
                          <a:effectLst/>
                          <a:latin typeface="Times New Roman"/>
                          <a:ea typeface="方正细黑一简体"/>
                          <a:cs typeface="Times New Roman"/>
                        </a:rPr>
                        <a:t>奴隶主的残酷剥削和压迫，必然遭到奴隶的反抗。奴隶主为了维护本阶级的利益，建立了军队</a:t>
                      </a:r>
                      <a:r>
                        <a:rPr lang="zh-CN" sz="2800" b="1" kern="100" dirty="0" smtClean="0">
                          <a:effectLst/>
                          <a:latin typeface="Times New Roman"/>
                          <a:ea typeface="方正细黑一简体"/>
                          <a:cs typeface="Times New Roman"/>
                        </a:rPr>
                        <a:t>、</a:t>
                      </a:r>
                      <a:r>
                        <a:rPr lang="en-US" altLang="zh-CN" sz="2800" b="1" kern="100" dirty="0" smtClean="0">
                          <a:effectLst/>
                          <a:latin typeface="Times New Roman"/>
                          <a:ea typeface="方正细黑一简体"/>
                          <a:cs typeface="Times New Roman"/>
                        </a:rPr>
                        <a:t> </a:t>
                      </a:r>
                      <a:r>
                        <a:rPr lang="en-US" altLang="zh-CN" sz="2800" b="1" u="sng" kern="100" dirty="0" smtClean="0">
                          <a:effectLst/>
                          <a:latin typeface="Times New Roman"/>
                          <a:ea typeface="方正细黑一简体"/>
                          <a:cs typeface="Times New Roman"/>
                        </a:rPr>
                        <a:t>          </a:t>
                      </a:r>
                      <a:r>
                        <a:rPr lang="zh-CN" sz="2800" b="1" kern="100" dirty="0" smtClean="0">
                          <a:effectLst/>
                          <a:latin typeface="Times New Roman"/>
                          <a:ea typeface="方正细黑一简体"/>
                          <a:cs typeface="Times New Roman"/>
                        </a:rPr>
                        <a:t>、</a:t>
                      </a:r>
                      <a:r>
                        <a:rPr lang="zh-CN" sz="2800" b="1" kern="100" dirty="0">
                          <a:effectLst/>
                          <a:latin typeface="Times New Roman"/>
                          <a:ea typeface="方正细黑一简体"/>
                          <a:cs typeface="Times New Roman"/>
                        </a:rPr>
                        <a:t>监狱等暴力机关。这样，人类历史上最早的国家</a:t>
                      </a:r>
                      <a:r>
                        <a:rPr lang="en-US" sz="2800" b="1" kern="100" dirty="0" smtClean="0">
                          <a:effectLst/>
                          <a:latin typeface="Times New Roman"/>
                          <a:ea typeface="方正细黑一简体"/>
                          <a:cs typeface="Courier New"/>
                        </a:rPr>
                        <a:t>——_______</a:t>
                      </a:r>
                    </a:p>
                    <a:p>
                      <a:pPr algn="l">
                        <a:lnSpc>
                          <a:spcPct val="150000"/>
                        </a:lnSpc>
                        <a:spcAft>
                          <a:spcPts val="0"/>
                        </a:spcAft>
                        <a:tabLst>
                          <a:tab pos="2700655" algn="l"/>
                        </a:tabLst>
                      </a:pPr>
                      <a:r>
                        <a:rPr lang="en-US" altLang="zh-CN" sz="2800" b="1" kern="100" dirty="0" smtClean="0">
                          <a:effectLst/>
                          <a:latin typeface="Times New Roman"/>
                          <a:ea typeface="方正细黑一简体"/>
                          <a:cs typeface="Times New Roman"/>
                        </a:rPr>
                        <a:t>____</a:t>
                      </a:r>
                      <a:r>
                        <a:rPr lang="zh-CN" sz="2800" b="1" kern="100" dirty="0" smtClean="0">
                          <a:effectLst/>
                          <a:latin typeface="Times New Roman"/>
                          <a:ea typeface="方正细黑一简体"/>
                          <a:cs typeface="Times New Roman"/>
                        </a:rPr>
                        <a:t>产</a:t>
                      </a:r>
                      <a:r>
                        <a:rPr lang="zh-CN" sz="2800" b="1" kern="100" dirty="0">
                          <a:effectLst/>
                          <a:latin typeface="Times New Roman"/>
                          <a:ea typeface="方正细黑一简体"/>
                          <a:cs typeface="Times New Roman"/>
                        </a:rPr>
                        <a:t>生了</a:t>
                      </a:r>
                      <a:endParaRPr lang="zh-CN" sz="2800" kern="100" dirty="0">
                        <a:effectLst/>
                        <a:latin typeface="宋体"/>
                        <a:cs typeface="Courier New"/>
                      </a:endParaRPr>
                    </a:p>
                  </a:txBody>
                  <a:tcPr marL="48492" marR="484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310583">
                <a:tc>
                  <a:txBody>
                    <a:bodyPr/>
                    <a:lstStyle/>
                    <a:p>
                      <a:pPr algn="ctr">
                        <a:lnSpc>
                          <a:spcPct val="150000"/>
                        </a:lnSpc>
                        <a:spcAft>
                          <a:spcPts val="0"/>
                        </a:spcAft>
                        <a:tabLst>
                          <a:tab pos="2700655" algn="l"/>
                        </a:tabLst>
                      </a:pPr>
                      <a:r>
                        <a:rPr lang="zh-CN" sz="2800" b="1" kern="100">
                          <a:effectLst/>
                          <a:latin typeface="Times New Roman"/>
                          <a:ea typeface="方正细黑一简体"/>
                          <a:cs typeface="Times New Roman"/>
                        </a:rPr>
                        <a:t>国家的本质</a:t>
                      </a:r>
                      <a:endParaRPr lang="zh-CN" sz="2800" kern="100">
                        <a:effectLst/>
                        <a:latin typeface="宋体"/>
                        <a:cs typeface="Courier New"/>
                      </a:endParaRPr>
                    </a:p>
                  </a:txBody>
                  <a:tcPr marL="48492" marR="484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2700655" algn="l"/>
                        </a:tabLst>
                      </a:pPr>
                      <a:r>
                        <a:rPr lang="zh-CN" sz="2800" b="1" kern="100" dirty="0">
                          <a:effectLst/>
                          <a:latin typeface="Times New Roman"/>
                          <a:ea typeface="方正细黑一简体"/>
                          <a:cs typeface="Times New Roman"/>
                        </a:rPr>
                        <a:t>国家</a:t>
                      </a:r>
                      <a:r>
                        <a:rPr lang="zh-CN" sz="2800" b="1" kern="100" dirty="0" smtClean="0">
                          <a:effectLst/>
                          <a:latin typeface="Times New Roman"/>
                          <a:ea typeface="方正细黑一简体"/>
                          <a:cs typeface="Times New Roman"/>
                        </a:rPr>
                        <a:t>是</a:t>
                      </a:r>
                      <a:r>
                        <a:rPr lang="en-US" altLang="zh-CN" sz="2800" b="1" u="sng" kern="100" dirty="0" smtClean="0">
                          <a:effectLst/>
                          <a:latin typeface="Times New Roman"/>
                          <a:ea typeface="方正细黑一简体"/>
                          <a:cs typeface="Times New Roman"/>
                        </a:rPr>
                        <a:t>                  </a:t>
                      </a:r>
                      <a:r>
                        <a:rPr lang="zh-CN" sz="2800" b="1" kern="100" dirty="0" smtClean="0">
                          <a:effectLst/>
                          <a:latin typeface="Times New Roman"/>
                          <a:ea typeface="方正细黑一简体"/>
                          <a:cs typeface="Times New Roman"/>
                        </a:rPr>
                        <a:t>不</a:t>
                      </a:r>
                      <a:r>
                        <a:rPr lang="zh-CN" sz="2800" b="1" kern="100" dirty="0">
                          <a:effectLst/>
                          <a:latin typeface="Times New Roman"/>
                          <a:ea typeface="方正细黑一简体"/>
                          <a:cs typeface="Times New Roman"/>
                        </a:rPr>
                        <a:t>可调和的产物，</a:t>
                      </a:r>
                      <a:r>
                        <a:rPr lang="zh-CN" sz="2800" b="1" kern="100" dirty="0" smtClean="0">
                          <a:effectLst/>
                          <a:latin typeface="Times New Roman"/>
                          <a:ea typeface="方正细黑一简体"/>
                          <a:cs typeface="Times New Roman"/>
                        </a:rPr>
                        <a:t>是</a:t>
                      </a:r>
                      <a:r>
                        <a:rPr lang="en-US" altLang="zh-CN" sz="2800" b="1" u="sng" kern="100" dirty="0" smtClean="0">
                          <a:effectLst/>
                          <a:latin typeface="Times New Roman"/>
                          <a:ea typeface="方正细黑一简体"/>
                          <a:cs typeface="Times New Roman"/>
                        </a:rPr>
                        <a:t>                </a:t>
                      </a:r>
                      <a:r>
                        <a:rPr lang="zh-CN" sz="2800" b="1" kern="100" dirty="0" smtClean="0">
                          <a:effectLst/>
                          <a:latin typeface="Times New Roman"/>
                          <a:ea typeface="方正细黑一简体"/>
                          <a:cs typeface="Times New Roman"/>
                        </a:rPr>
                        <a:t>的</a:t>
                      </a:r>
                      <a:r>
                        <a:rPr lang="zh-CN" sz="2800" b="1" kern="100" dirty="0">
                          <a:effectLst/>
                          <a:latin typeface="Times New Roman"/>
                          <a:ea typeface="方正细黑一简体"/>
                          <a:cs typeface="Times New Roman"/>
                        </a:rPr>
                        <a:t>工具</a:t>
                      </a:r>
                      <a:endParaRPr lang="zh-CN" sz="2800" kern="100" dirty="0">
                        <a:effectLst/>
                        <a:latin typeface="宋体"/>
                        <a:cs typeface="Courier New"/>
                      </a:endParaRPr>
                    </a:p>
                  </a:txBody>
                  <a:tcPr marL="48492" marR="484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5" name="矩形 4"/>
          <p:cNvSpPr/>
          <p:nvPr/>
        </p:nvSpPr>
        <p:spPr>
          <a:xfrm>
            <a:off x="8863978" y="2564904"/>
            <a:ext cx="906017"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法庭</a:t>
            </a:r>
            <a:endParaRPr lang="zh-CN" altLang="en-US" dirty="0"/>
          </a:p>
        </p:txBody>
      </p:sp>
      <p:sp>
        <p:nvSpPr>
          <p:cNvPr id="6" name="矩形 5"/>
          <p:cNvSpPr/>
          <p:nvPr/>
        </p:nvSpPr>
        <p:spPr>
          <a:xfrm>
            <a:off x="9842003" y="3212976"/>
            <a:ext cx="1266693"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奴隶</a:t>
            </a:r>
            <a:r>
              <a:rPr lang="zh-CN" altLang="zh-CN" sz="2800" b="1" kern="100" dirty="0" smtClean="0">
                <a:solidFill>
                  <a:srgbClr val="FF0000"/>
                </a:solidFill>
                <a:latin typeface="Times New Roman"/>
                <a:ea typeface="方正细黑一简体"/>
                <a:cs typeface="Times New Roman"/>
              </a:rPr>
              <a:t>制</a:t>
            </a:r>
            <a:endParaRPr lang="zh-CN" altLang="en-US" dirty="0"/>
          </a:p>
        </p:txBody>
      </p:sp>
      <p:sp>
        <p:nvSpPr>
          <p:cNvPr id="7" name="矩形 6"/>
          <p:cNvSpPr/>
          <p:nvPr/>
        </p:nvSpPr>
        <p:spPr>
          <a:xfrm>
            <a:off x="2281163" y="3841884"/>
            <a:ext cx="906017"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国家</a:t>
            </a:r>
            <a:endParaRPr lang="zh-CN" altLang="en-US" sz="2800" dirty="0"/>
          </a:p>
        </p:txBody>
      </p:sp>
      <p:sp>
        <p:nvSpPr>
          <p:cNvPr id="8" name="矩形 7"/>
          <p:cNvSpPr/>
          <p:nvPr/>
        </p:nvSpPr>
        <p:spPr>
          <a:xfrm>
            <a:off x="3577307" y="4869160"/>
            <a:ext cx="1627369"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阶级矛盾</a:t>
            </a:r>
            <a:endParaRPr lang="zh-CN" altLang="en-US" dirty="0"/>
          </a:p>
        </p:txBody>
      </p:sp>
      <p:sp>
        <p:nvSpPr>
          <p:cNvPr id="9" name="矩形 8"/>
          <p:cNvSpPr/>
          <p:nvPr/>
        </p:nvSpPr>
        <p:spPr>
          <a:xfrm>
            <a:off x="8339360" y="4880490"/>
            <a:ext cx="1627369"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阶级统治</a:t>
            </a:r>
            <a:endParaRPr lang="zh-CN" altLang="en-US" dirty="0"/>
          </a:p>
        </p:txBody>
      </p:sp>
    </p:spTree>
    <p:extLst>
      <p:ext uri="{BB962C8B-B14F-4D97-AF65-F5344CB8AC3E}">
        <p14:creationId xmlns:p14="http://schemas.microsoft.com/office/powerpoint/2010/main" val="13681170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barn(inVertical)">
                                      <p:cBhvr>
                                        <p:cTn id="12" dur="500"/>
                                        <p:tgtEl>
                                          <p:spTgt spid="6"/>
                                        </p:tgtEl>
                                      </p:cBhvr>
                                    </p:animEffect>
                                  </p:childTnLst>
                                </p:cTn>
                              </p:par>
                              <p:par>
                                <p:cTn id="13" presetID="16" presetClass="entr" presetSubtype="21"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barn(inVertical)">
                                      <p:cBhvr>
                                        <p:cTn id="15" dur="500"/>
                                        <p:tgtEl>
                                          <p:spTgt spid="7"/>
                                        </p:tgtEl>
                                      </p:cBhvr>
                                    </p:animEffect>
                                  </p:childTnLst>
                                </p:cTn>
                              </p:par>
                            </p:childTnLst>
                          </p:cTn>
                        </p:par>
                      </p:childTnLst>
                    </p:cTn>
                  </p:par>
                  <p:par>
                    <p:cTn id="16" fill="hold">
                      <p:stCondLst>
                        <p:cond delay="indefinite"/>
                      </p:stCondLst>
                      <p:childTnLst>
                        <p:par>
                          <p:cTn id="17" fill="hold">
                            <p:stCondLst>
                              <p:cond delay="0"/>
                            </p:stCondLst>
                            <p:childTnLst>
                              <p:par>
                                <p:cTn id="18" presetID="16" presetClass="entr" presetSubtype="21" fill="hold" grpId="0" nodeType="click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barn(inVertical)">
                                      <p:cBhvr>
                                        <p:cTn id="20" dur="500"/>
                                        <p:tgtEl>
                                          <p:spTgt spid="8"/>
                                        </p:tgtEl>
                                      </p:cBhvr>
                                    </p:animEffect>
                                  </p:childTnLst>
                                </p:cTn>
                              </p:par>
                            </p:childTnLst>
                          </p:cTn>
                        </p:par>
                      </p:childTnLst>
                    </p:cTn>
                  </p:par>
                  <p:par>
                    <p:cTn id="21" fill="hold">
                      <p:stCondLst>
                        <p:cond delay="indefinite"/>
                      </p:stCondLst>
                      <p:childTnLst>
                        <p:par>
                          <p:cTn id="22" fill="hold">
                            <p:stCondLst>
                              <p:cond delay="0"/>
                            </p:stCondLst>
                            <p:childTnLst>
                              <p:par>
                                <p:cTn id="23" presetID="16" presetClass="entr" presetSubtype="21" fill="hold" grpId="0" nodeType="click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barn(inVertical)">
                                      <p:cBhvr>
                                        <p:cTn id="25"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8" grpId="0"/>
      <p:bldP spid="9"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p:txBody>
          <a:bodyPr/>
          <a:lstStyle/>
          <a:p>
            <a:pPr indent="713740" algn="just">
              <a:tabLst>
                <a:tab pos="2700655" algn="l"/>
              </a:tabLst>
            </a:pPr>
            <a:r>
              <a:rPr lang="en-US" altLang="zh-CN" b="1" kern="100" dirty="0">
                <a:solidFill>
                  <a:srgbClr val="0000FF"/>
                </a:solidFill>
                <a:latin typeface="Times New Roman"/>
                <a:ea typeface="方正细黑一简体"/>
                <a:cs typeface="Courier New"/>
              </a:rPr>
              <a:t>5</a:t>
            </a:r>
            <a:r>
              <a:rPr lang="zh-CN" altLang="zh-CN" b="1" kern="100" dirty="0">
                <a:latin typeface="Times New Roman"/>
                <a:ea typeface="方正细黑一简体"/>
                <a:cs typeface="Times New Roman"/>
              </a:rPr>
              <a:t>．</a:t>
            </a:r>
            <a:r>
              <a:rPr lang="zh-CN" altLang="zh-CN" b="1" kern="100" dirty="0">
                <a:solidFill>
                  <a:srgbClr val="0000FF"/>
                </a:solidFill>
                <a:latin typeface="Times New Roman"/>
                <a:ea typeface="方正细黑一简体"/>
                <a:cs typeface="Times New Roman"/>
              </a:rPr>
              <a:t>奴隶社会的生产力状况</a:t>
            </a:r>
            <a:endParaRPr lang="zh-CN" altLang="zh-CN" sz="1050" kern="100" dirty="0">
              <a:latin typeface="宋体"/>
              <a:cs typeface="Courier New"/>
            </a:endParaRPr>
          </a:p>
          <a:p>
            <a:pPr indent="713740" algn="just">
              <a:tabLst>
                <a:tab pos="2700655" algn="l"/>
              </a:tabLst>
            </a:pPr>
            <a:r>
              <a:rPr lang="zh-CN" altLang="zh-CN" b="1" kern="100" dirty="0">
                <a:latin typeface="Times New Roman"/>
                <a:ea typeface="方正细黑一简体"/>
                <a:cs typeface="Times New Roman"/>
              </a:rPr>
              <a:t>奴隶社会代替原始社会后</a:t>
            </a:r>
            <a:r>
              <a:rPr lang="zh-CN" altLang="zh-CN" b="1" kern="100" dirty="0" smtClean="0">
                <a:latin typeface="Times New Roman"/>
                <a:ea typeface="方正细黑一简体"/>
                <a:cs typeface="Times New Roman"/>
              </a:rPr>
              <a:t>，</a:t>
            </a:r>
            <a:r>
              <a:rPr lang="en-US" altLang="zh-CN" b="1" u="sng" kern="100" dirty="0" smtClean="0">
                <a:latin typeface="Times New Roman"/>
                <a:ea typeface="方正细黑一简体"/>
                <a:cs typeface="Times New Roman"/>
              </a:rPr>
              <a:t>             </a:t>
            </a:r>
            <a:r>
              <a:rPr lang="zh-CN" altLang="zh-CN" b="1" kern="100" dirty="0" smtClean="0">
                <a:latin typeface="Times New Roman"/>
                <a:ea typeface="方正细黑一简体"/>
                <a:cs typeface="Times New Roman"/>
              </a:rPr>
              <a:t>的</a:t>
            </a:r>
            <a:r>
              <a:rPr lang="zh-CN" altLang="zh-CN" b="1" kern="100" dirty="0">
                <a:latin typeface="Times New Roman"/>
                <a:ea typeface="方正细黑一简体"/>
                <a:cs typeface="Times New Roman"/>
              </a:rPr>
              <a:t>广泛使用、城市的出现</a:t>
            </a:r>
            <a:r>
              <a:rPr lang="zh-CN" altLang="zh-CN" b="1" kern="100" dirty="0" smtClean="0">
                <a:latin typeface="Times New Roman"/>
                <a:ea typeface="方正细黑一简体"/>
                <a:cs typeface="Times New Roman"/>
              </a:rPr>
              <a:t>、</a:t>
            </a:r>
            <a:r>
              <a:rPr lang="en-US" altLang="zh-CN" b="1" kern="100" dirty="0" smtClean="0">
                <a:latin typeface="Times New Roman"/>
                <a:ea typeface="方正细黑一简体"/>
                <a:cs typeface="Times New Roman"/>
              </a:rPr>
              <a:t>_____</a:t>
            </a:r>
            <a:r>
              <a:rPr lang="zh-CN" altLang="zh-CN" b="1" kern="100" dirty="0" smtClean="0">
                <a:latin typeface="Times New Roman"/>
                <a:ea typeface="方正细黑一简体"/>
                <a:cs typeface="Times New Roman"/>
              </a:rPr>
              <a:t>的</a:t>
            </a:r>
            <a:r>
              <a:rPr lang="zh-CN" altLang="zh-CN" b="1" kern="100" dirty="0">
                <a:latin typeface="Times New Roman"/>
                <a:ea typeface="方正细黑一简体"/>
                <a:cs typeface="Times New Roman"/>
              </a:rPr>
              <a:t>发明和应用、脑力劳动和体力劳动</a:t>
            </a:r>
            <a:r>
              <a:rPr lang="zh-CN" altLang="zh-CN" b="1" kern="100" dirty="0" smtClean="0">
                <a:latin typeface="Times New Roman"/>
                <a:ea typeface="方正细黑一简体"/>
                <a:cs typeface="Times New Roman"/>
              </a:rPr>
              <a:t>的</a:t>
            </a:r>
            <a:r>
              <a:rPr lang="en-US" altLang="zh-CN" b="1" u="sng" kern="100" dirty="0" smtClean="0">
                <a:latin typeface="Times New Roman"/>
                <a:ea typeface="方正细黑一简体"/>
                <a:cs typeface="Times New Roman"/>
              </a:rPr>
              <a:t>        </a:t>
            </a:r>
            <a:r>
              <a:rPr lang="zh-CN" altLang="zh-CN" b="1" kern="100" dirty="0" smtClean="0">
                <a:latin typeface="Times New Roman"/>
                <a:ea typeface="方正细黑一简体"/>
                <a:cs typeface="Times New Roman"/>
              </a:rPr>
              <a:t>等</a:t>
            </a:r>
            <a:r>
              <a:rPr lang="zh-CN" altLang="zh-CN" b="1" kern="100" dirty="0">
                <a:latin typeface="Times New Roman"/>
                <a:ea typeface="方正细黑一简体"/>
                <a:cs typeface="Times New Roman"/>
              </a:rPr>
              <a:t>，促进了生产力的发展，使人类摆脱蒙昧野蛮的状态，迈入</a:t>
            </a:r>
            <a:r>
              <a:rPr lang="zh-CN" altLang="zh-CN" b="1" kern="100" dirty="0" smtClean="0">
                <a:latin typeface="Times New Roman"/>
                <a:ea typeface="方正细黑一简体"/>
                <a:cs typeface="Times New Roman"/>
              </a:rPr>
              <a:t>了</a:t>
            </a:r>
            <a:r>
              <a:rPr lang="en-US" altLang="zh-CN" b="1" u="sng" kern="100" dirty="0" smtClean="0">
                <a:latin typeface="Times New Roman"/>
                <a:ea typeface="方正细黑一简体"/>
                <a:cs typeface="Times New Roman"/>
              </a:rPr>
              <a:t>                 </a:t>
            </a:r>
            <a:r>
              <a:rPr lang="zh-CN" altLang="zh-CN" b="1" kern="100" dirty="0" smtClean="0">
                <a:latin typeface="Times New Roman"/>
                <a:ea typeface="方正细黑一简体"/>
                <a:cs typeface="Times New Roman"/>
              </a:rPr>
              <a:t>的</a:t>
            </a:r>
            <a:r>
              <a:rPr lang="zh-CN" altLang="zh-CN" b="1" kern="100" dirty="0">
                <a:latin typeface="Times New Roman"/>
                <a:ea typeface="方正细黑一简体"/>
                <a:cs typeface="Times New Roman"/>
              </a:rPr>
              <a:t>门槛，这是历史的进步。</a:t>
            </a:r>
            <a:endParaRPr lang="zh-CN" altLang="zh-CN" sz="1050" kern="100" dirty="0">
              <a:latin typeface="宋体"/>
              <a:cs typeface="Courier New"/>
            </a:endParaRPr>
          </a:p>
          <a:p>
            <a:endParaRPr lang="zh-CN" altLang="en-US" dirty="0"/>
          </a:p>
        </p:txBody>
      </p:sp>
      <p:sp>
        <p:nvSpPr>
          <p:cNvPr id="4" name="矩形 3"/>
          <p:cNvSpPr/>
          <p:nvPr/>
        </p:nvSpPr>
        <p:spPr>
          <a:xfrm>
            <a:off x="5665539" y="1988840"/>
            <a:ext cx="1627369"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金属工具</a:t>
            </a:r>
            <a:endParaRPr lang="zh-CN" altLang="en-US" dirty="0"/>
          </a:p>
        </p:txBody>
      </p:sp>
      <p:sp>
        <p:nvSpPr>
          <p:cNvPr id="5" name="矩形 4"/>
          <p:cNvSpPr/>
          <p:nvPr/>
        </p:nvSpPr>
        <p:spPr>
          <a:xfrm>
            <a:off x="696987" y="2636912"/>
            <a:ext cx="906017"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文字</a:t>
            </a:r>
            <a:endParaRPr lang="zh-CN" altLang="en-US" dirty="0"/>
          </a:p>
        </p:txBody>
      </p:sp>
      <p:sp>
        <p:nvSpPr>
          <p:cNvPr id="6" name="矩形 5"/>
          <p:cNvSpPr/>
          <p:nvPr/>
        </p:nvSpPr>
        <p:spPr>
          <a:xfrm>
            <a:off x="7681763" y="2636912"/>
            <a:ext cx="906017"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分工</a:t>
            </a:r>
            <a:endParaRPr lang="zh-CN" altLang="en-US" dirty="0"/>
          </a:p>
        </p:txBody>
      </p:sp>
      <p:sp>
        <p:nvSpPr>
          <p:cNvPr id="7" name="矩形 6"/>
          <p:cNvSpPr/>
          <p:nvPr/>
        </p:nvSpPr>
        <p:spPr>
          <a:xfrm>
            <a:off x="7926602" y="3265820"/>
            <a:ext cx="1627369"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文明时代</a:t>
            </a:r>
            <a:endParaRPr lang="zh-CN" altLang="en-US" dirty="0"/>
          </a:p>
        </p:txBody>
      </p:sp>
    </p:spTree>
    <p:extLst>
      <p:ext uri="{BB962C8B-B14F-4D97-AF65-F5344CB8AC3E}">
        <p14:creationId xmlns:p14="http://schemas.microsoft.com/office/powerpoint/2010/main" val="12837974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arn(inVertical)">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barn(inVertical)">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barn(inVertical)">
                                      <p:cBhvr>
                                        <p:cTn id="2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559225"/>
            <a:ext cx="10975658" cy="5678088"/>
          </a:xfrm>
        </p:spPr>
        <p:txBody>
          <a:bodyPr>
            <a:normAutofit/>
          </a:bodyPr>
          <a:lstStyle/>
          <a:p>
            <a:pPr indent="713740" algn="just">
              <a:tabLst>
                <a:tab pos="2700655" algn="l"/>
              </a:tabLst>
            </a:pPr>
            <a:r>
              <a:rPr lang="zh-CN" altLang="zh-CN" b="1" kern="100" dirty="0">
                <a:solidFill>
                  <a:srgbClr val="0000FF"/>
                </a:solidFill>
                <a:latin typeface="Times New Roman"/>
                <a:ea typeface="方正细黑一简体"/>
                <a:cs typeface="Times New Roman"/>
              </a:rPr>
              <a:t>重难问题的探究、释解</a:t>
            </a:r>
            <a:endParaRPr lang="zh-CN" altLang="zh-CN" sz="1050" kern="100" dirty="0">
              <a:latin typeface="宋体"/>
              <a:cs typeface="Courier New"/>
            </a:endParaRPr>
          </a:p>
          <a:p>
            <a:pPr indent="713740" algn="just">
              <a:tabLst>
                <a:tab pos="2700655" algn="l"/>
              </a:tabLst>
            </a:pP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议题材料</a:t>
            </a:r>
            <a:r>
              <a:rPr lang="en-US" altLang="zh-CN" b="1" kern="100" dirty="0">
                <a:solidFill>
                  <a:srgbClr val="7030A0"/>
                </a:solidFill>
                <a:latin typeface="Times New Roman"/>
                <a:ea typeface="方正细黑一简体"/>
                <a:cs typeface="Courier New"/>
              </a:rPr>
              <a:t>]</a:t>
            </a:r>
            <a:endParaRPr lang="zh-CN" altLang="zh-CN" sz="1050" kern="100" dirty="0">
              <a:latin typeface="宋体"/>
              <a:cs typeface="Courier New"/>
            </a:endParaRPr>
          </a:p>
          <a:p>
            <a:pPr indent="713740" algn="just">
              <a:tabLst>
                <a:tab pos="2700655" algn="l"/>
              </a:tabLst>
            </a:pPr>
            <a:r>
              <a:rPr lang="zh-CN" altLang="zh-CN" b="1" kern="100" dirty="0">
                <a:latin typeface="Times New Roman"/>
                <a:ea typeface="方正细黑一简体"/>
                <a:cs typeface="Times New Roman"/>
              </a:rPr>
              <a:t>古老的亚非大陆，是世界上早期国家的发祥地。在北非的尼罗河、西亚的幼发拉底河和底格里斯河、南亚的印度河和恒河、中国的黄河和长江等大河流域，形成了古埃及、古巴比伦、古印度、古代中国四大著名的古代奴隶制国家。恩格斯说：</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在新的设防城市的周围屹立着高峻的墙壁并非无故：它们的堑壕成了氏族制度的墓穴，而它们的城楼已经高耸入文明时代了。</a:t>
            </a:r>
            <a:r>
              <a:rPr lang="en-US" altLang="zh-CN" b="1" kern="100" dirty="0">
                <a:latin typeface="Times New Roman"/>
                <a:ea typeface="方正细黑一简体"/>
                <a:cs typeface="Courier New"/>
              </a:rPr>
              <a:t>”</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387034865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264939" y="487216"/>
            <a:ext cx="11593288" cy="5966120"/>
          </a:xfrm>
        </p:spPr>
        <p:txBody>
          <a:bodyPr>
            <a:noAutofit/>
          </a:bodyPr>
          <a:lstStyle/>
          <a:p>
            <a:pPr indent="713740" algn="just">
              <a:tabLst>
                <a:tab pos="2700655" algn="l"/>
              </a:tabLst>
            </a:pP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问题探究</a:t>
            </a:r>
            <a:r>
              <a:rPr lang="en-US" altLang="zh-CN" b="1" kern="100" dirty="0">
                <a:solidFill>
                  <a:srgbClr val="7030A0"/>
                </a:solidFill>
                <a:latin typeface="Times New Roman"/>
                <a:ea typeface="方正细黑一简体"/>
                <a:cs typeface="Courier New"/>
              </a:rPr>
              <a:t>]</a:t>
            </a:r>
            <a:r>
              <a:rPr lang="zh-CN" altLang="zh-CN" b="1" kern="100" dirty="0">
                <a:latin typeface="Times New Roman"/>
                <a:ea typeface="方正细黑一简体"/>
                <a:cs typeface="Times New Roman"/>
              </a:rPr>
              <a:t>　奴隶制国家的堑壕成了氏族制度的墓穴，城楼已经高耸入文明时代了。结合材料，运用生产力与生产关系的知识说明其合理性。</a:t>
            </a:r>
            <a:endParaRPr lang="zh-CN" altLang="zh-CN" kern="100" dirty="0">
              <a:latin typeface="宋体"/>
              <a:cs typeface="Courier New"/>
            </a:endParaRPr>
          </a:p>
          <a:p>
            <a:pPr indent="713740" algn="just">
              <a:tabLst>
                <a:tab pos="2700655" algn="l"/>
              </a:tabLst>
            </a:pPr>
            <a:r>
              <a:rPr lang="zh-CN" altLang="zh-CN" b="1" kern="100" dirty="0">
                <a:solidFill>
                  <a:srgbClr val="FF0000"/>
                </a:solidFill>
                <a:latin typeface="Times New Roman"/>
                <a:ea typeface="方正细黑一简体"/>
                <a:cs typeface="Times New Roman"/>
              </a:rPr>
              <a:t>提示：</a:t>
            </a:r>
            <a:r>
              <a:rPr lang="zh-CN" altLang="zh-CN" b="1" kern="100" dirty="0">
                <a:latin typeface="宋体"/>
                <a:cs typeface="宋体"/>
              </a:rPr>
              <a:t>①</a:t>
            </a:r>
            <a:r>
              <a:rPr lang="zh-CN" altLang="zh-CN" b="1" kern="100" dirty="0">
                <a:latin typeface="Times New Roman"/>
                <a:ea typeface="方正细黑一简体"/>
                <a:cs typeface="Times New Roman"/>
              </a:rPr>
              <a:t>原始社会末期，随着生产力的发展，私有制确立，原始社会逐渐解体，与原始社会低下的生产力水平相适应的氏族制度，被与更高社会生产力水平相适应的奴隶制国家制度所代替。奴隶制国家的出现是生产力发展、私有制出现的必然结果。</a:t>
            </a:r>
            <a:r>
              <a:rPr lang="zh-CN" altLang="zh-CN" b="1" kern="100" dirty="0">
                <a:latin typeface="宋体"/>
                <a:cs typeface="宋体"/>
              </a:rPr>
              <a:t>②</a:t>
            </a:r>
            <a:r>
              <a:rPr lang="zh-CN" altLang="zh-CN" b="1" kern="100" dirty="0">
                <a:latin typeface="Times New Roman"/>
                <a:ea typeface="方正细黑一简体"/>
                <a:cs typeface="Times New Roman"/>
              </a:rPr>
              <a:t>在奴隶社会，金属工具的广泛使用、城市的出现、文字的发明和应用、脑力劳动和体力劳动的分工等，促进了生产力的发展，使人类摆脱蒙昧野蛮的状态，迈入了文明时代的门槛，这是历史的进步。</a:t>
            </a:r>
            <a:endParaRPr lang="zh-CN" altLang="zh-CN" kern="100" dirty="0">
              <a:latin typeface="宋体"/>
              <a:cs typeface="Courier New"/>
            </a:endParaRPr>
          </a:p>
          <a:p>
            <a:endParaRPr lang="zh-CN" altLang="en-US" dirty="0"/>
          </a:p>
        </p:txBody>
      </p:sp>
    </p:spTree>
    <p:extLst>
      <p:ext uri="{BB962C8B-B14F-4D97-AF65-F5344CB8AC3E}">
        <p14:creationId xmlns:p14="http://schemas.microsoft.com/office/powerpoint/2010/main" val="33941521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barn(inVertical)">
                                      <p:cBhvr>
                                        <p:cTn id="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559225"/>
            <a:ext cx="10975658" cy="5678088"/>
          </a:xfrm>
        </p:spPr>
        <p:txBody>
          <a:bodyPr>
            <a:normAutofit/>
          </a:bodyPr>
          <a:lstStyle/>
          <a:p>
            <a:pPr indent="713740" algn="ctr">
              <a:tabLst>
                <a:tab pos="2700655" algn="l"/>
              </a:tabLst>
            </a:pP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升维理性认识</a:t>
            </a:r>
            <a:r>
              <a:rPr lang="en-US" altLang="zh-CN" b="1" kern="100" dirty="0">
                <a:solidFill>
                  <a:srgbClr val="7030A0"/>
                </a:solidFill>
                <a:latin typeface="Times New Roman"/>
                <a:ea typeface="方正细黑一简体"/>
                <a:cs typeface="Courier New"/>
              </a:rPr>
              <a:t>|</a:t>
            </a:r>
            <a:endParaRPr lang="zh-CN" altLang="zh-CN" sz="1050" kern="100" dirty="0">
              <a:latin typeface="宋体"/>
              <a:cs typeface="Courier New"/>
            </a:endParaRPr>
          </a:p>
          <a:p>
            <a:pPr indent="713740" algn="just">
              <a:tabLst>
                <a:tab pos="2700655" algn="l"/>
              </a:tabLst>
            </a:pPr>
            <a:r>
              <a:rPr lang="zh-CN" altLang="zh-CN" b="1" kern="100" dirty="0">
                <a:solidFill>
                  <a:srgbClr val="0000FF"/>
                </a:solidFill>
                <a:latin typeface="Times New Roman"/>
                <a:ea typeface="方正细黑一简体"/>
                <a:cs typeface="Times New Roman"/>
              </a:rPr>
              <a:t>国家是阶级矛盾不可调和的产物</a:t>
            </a:r>
            <a:endParaRPr lang="zh-CN" altLang="zh-CN" sz="1050" kern="100" dirty="0">
              <a:latin typeface="宋体"/>
              <a:cs typeface="Courier New"/>
            </a:endParaRPr>
          </a:p>
          <a:p>
            <a:pPr indent="713740" algn="just">
              <a:tabLst>
                <a:tab pos="2700655" algn="l"/>
              </a:tabLst>
            </a:pPr>
            <a:r>
              <a:rPr lang="en-US" altLang="zh-CN" b="1" kern="100" dirty="0">
                <a:latin typeface="Times New Roman"/>
                <a:ea typeface="方正细黑一简体"/>
                <a:cs typeface="Courier New"/>
              </a:rPr>
              <a:t>(1)</a:t>
            </a:r>
            <a:r>
              <a:rPr lang="zh-CN" altLang="zh-CN" b="1" kern="100" dirty="0">
                <a:latin typeface="Times New Roman"/>
                <a:ea typeface="方正细黑一简体"/>
                <a:cs typeface="Times New Roman"/>
              </a:rPr>
              <a:t>在物质资料生产水平低下时，以血缘关系为纽带的氏族制度，是国家产生以前对社会进行管理的基本社会制度。到了原始社会末期，一些近亲的氏族构成部落，有的部落联合起来组成部落联盟。部落联盟主要以地域为纽带，是国家产生前的一种过渡状态。</a:t>
            </a:r>
            <a:endParaRPr lang="zh-CN" altLang="zh-CN" sz="1050" kern="100" dirty="0">
              <a:latin typeface="宋体"/>
              <a:cs typeface="Courier New"/>
            </a:endParaRPr>
          </a:p>
          <a:p>
            <a:pPr indent="713740" algn="just">
              <a:tabLst>
                <a:tab pos="2700655" algn="l"/>
              </a:tabLst>
            </a:pPr>
            <a:r>
              <a:rPr lang="en-US" altLang="zh-CN" b="1" kern="100" dirty="0">
                <a:latin typeface="Times New Roman"/>
                <a:ea typeface="方正细黑一简体"/>
                <a:cs typeface="Courier New"/>
              </a:rPr>
              <a:t>(2)</a:t>
            </a:r>
            <a:r>
              <a:rPr lang="zh-CN" altLang="zh-CN" b="1" kern="100" dirty="0">
                <a:latin typeface="Times New Roman"/>
                <a:ea typeface="方正细黑一简体"/>
                <a:cs typeface="Times New Roman"/>
              </a:rPr>
              <a:t>原始社会制度瓦解是一个缓慢的过程，物质资料生产的发展、家庭私有制的出现和奴隶阶级的形成是国家产生的前提。</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136811704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559225"/>
            <a:ext cx="10975658" cy="5678088"/>
          </a:xfrm>
        </p:spPr>
        <p:txBody>
          <a:bodyPr>
            <a:normAutofit lnSpcReduction="10000"/>
          </a:bodyPr>
          <a:lstStyle/>
          <a:p>
            <a:pPr indent="713740" algn="just">
              <a:tabLst>
                <a:tab pos="2700655" algn="l"/>
              </a:tabLst>
            </a:pPr>
            <a:r>
              <a:rPr lang="en-US" altLang="zh-CN" b="1" kern="100" dirty="0">
                <a:latin typeface="Times New Roman"/>
                <a:ea typeface="方正细黑一简体"/>
                <a:cs typeface="Courier New"/>
              </a:rPr>
              <a:t>(3)</a:t>
            </a:r>
            <a:r>
              <a:rPr lang="zh-CN" altLang="zh-CN" b="1" kern="100" dirty="0">
                <a:latin typeface="Times New Roman"/>
                <a:ea typeface="方正细黑一简体"/>
                <a:cs typeface="Times New Roman"/>
              </a:rPr>
              <a:t>原始社会末期，第一次社会大分工</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农业与畜牧业分离</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时，就已经有奴隶出现，第二次社会大分工</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农业与手工业分离</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时，奴隶已成为农业、手工业的主要劳动力，这时国家尚未出现。</a:t>
            </a:r>
            <a:endParaRPr lang="zh-CN" altLang="zh-CN" sz="1050" kern="100" dirty="0">
              <a:latin typeface="宋体"/>
              <a:cs typeface="Courier New"/>
            </a:endParaRPr>
          </a:p>
          <a:p>
            <a:pPr indent="713740" algn="just">
              <a:tabLst>
                <a:tab pos="2700655" algn="l"/>
              </a:tabLst>
            </a:pPr>
            <a:r>
              <a:rPr lang="en-US" altLang="zh-CN" b="1" kern="100" dirty="0">
                <a:latin typeface="Times New Roman"/>
                <a:ea typeface="方正细黑一简体"/>
                <a:cs typeface="Courier New"/>
              </a:rPr>
              <a:t>(4)</a:t>
            </a:r>
            <a:r>
              <a:rPr lang="zh-CN" altLang="zh-CN" b="1" kern="100" dirty="0">
                <a:latin typeface="Times New Roman"/>
                <a:ea typeface="方正细黑一简体"/>
                <a:cs typeface="Times New Roman"/>
              </a:rPr>
              <a:t>只有两个对立的阶级之间的矛盾达到不可调和时才出现了国家。国家是阶级矛盾不可调和的产物，是经济上占统治地位的阶级</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获得了镇压和剥削被压迫阶级的新手段</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。奴隶主的残酷剥削和压迫，必然遭到奴隶的反抗。奴隶主为了维护本阶级的利益，建立了军队、法庭、监狱等暴力机关。这样，人类历史上最早的国家</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奴隶制国家产生了。</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128379740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1567337"/>
            <a:ext cx="10975658" cy="3661864"/>
          </a:xfrm>
        </p:spPr>
        <p:txBody>
          <a:bodyPr/>
          <a:lstStyle/>
          <a:p>
            <a:pPr indent="713740" algn="just">
              <a:lnSpc>
                <a:spcPct val="200000"/>
              </a:lnSpc>
              <a:tabLst>
                <a:tab pos="2700655" algn="l"/>
              </a:tabLst>
            </a:pPr>
            <a:r>
              <a:rPr lang="zh-CN" altLang="zh-CN" b="1" kern="100" dirty="0">
                <a:solidFill>
                  <a:srgbClr val="7030A0"/>
                </a:solidFill>
                <a:latin typeface="Times New Roman"/>
                <a:ea typeface="方正细黑一简体"/>
                <a:cs typeface="Times New Roman"/>
              </a:rPr>
              <a:t>回眸析材料：</a:t>
            </a:r>
            <a:r>
              <a:rPr lang="zh-CN" altLang="zh-CN" b="1" kern="100" dirty="0">
                <a:latin typeface="Times New Roman"/>
                <a:ea typeface="方正细黑一简体"/>
                <a:cs typeface="Times New Roman"/>
              </a:rPr>
              <a:t>恩格斯的论述用城市的堑壕和城楼生动、形象地说明城市的出现是文明产生的一个重要标志，奴隶制国家的出现是生产力发展的必然结果，是社会历史的进步。</a:t>
            </a:r>
            <a:endParaRPr lang="zh-CN" altLang="zh-CN" sz="1050" kern="100" dirty="0">
              <a:latin typeface="宋体"/>
              <a:cs typeface="Courier New"/>
            </a:endParaRPr>
          </a:p>
          <a:p>
            <a:pPr>
              <a:lnSpc>
                <a:spcPct val="200000"/>
              </a:lnSpc>
            </a:pPr>
            <a:endParaRPr lang="zh-CN" altLang="en-US" dirty="0"/>
          </a:p>
        </p:txBody>
      </p:sp>
    </p:spTree>
    <p:extLst>
      <p:ext uri="{BB962C8B-B14F-4D97-AF65-F5344CB8AC3E}">
        <p14:creationId xmlns:p14="http://schemas.microsoft.com/office/powerpoint/2010/main" val="387034865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66545" y="548680"/>
            <a:ext cx="10975658" cy="5534072"/>
          </a:xfrm>
        </p:spPr>
        <p:txBody>
          <a:bodyPr>
            <a:normAutofit lnSpcReduction="10000"/>
          </a:bodyPr>
          <a:lstStyle/>
          <a:p>
            <a:pPr indent="0" algn="just">
              <a:tabLst>
                <a:tab pos="2700655" algn="l"/>
              </a:tabLst>
            </a:pPr>
            <a:r>
              <a:rPr lang="zh-CN" altLang="zh-CN" b="1" kern="100" dirty="0">
                <a:solidFill>
                  <a:srgbClr val="0000FF"/>
                </a:solidFill>
                <a:latin typeface="Times New Roman"/>
                <a:ea typeface="方正细黑一简体"/>
                <a:cs typeface="Times New Roman"/>
              </a:rPr>
              <a:t>基础小题的训练、评价</a:t>
            </a:r>
            <a:endParaRPr lang="zh-CN" altLang="zh-CN" sz="1050" kern="100" dirty="0">
              <a:latin typeface="宋体"/>
              <a:cs typeface="Courier New"/>
            </a:endParaRPr>
          </a:p>
          <a:p>
            <a:pPr indent="0" algn="just">
              <a:tabLst>
                <a:tab pos="2700655" algn="l"/>
              </a:tabLst>
            </a:pPr>
            <a:r>
              <a:rPr lang="zh-CN" altLang="zh-CN" b="1" kern="100" dirty="0">
                <a:solidFill>
                  <a:srgbClr val="0000FF"/>
                </a:solidFill>
                <a:latin typeface="Times New Roman"/>
                <a:ea typeface="方正细黑一简体"/>
                <a:cs typeface="Times New Roman"/>
              </a:rPr>
              <a:t>一、澄清微点的判断题</a:t>
            </a:r>
            <a:endParaRPr lang="zh-CN" altLang="zh-CN" sz="1050" kern="100" dirty="0">
              <a:latin typeface="宋体"/>
              <a:cs typeface="Courier New"/>
            </a:endParaRPr>
          </a:p>
          <a:p>
            <a:pPr indent="0" algn="just">
              <a:tabLst>
                <a:tab pos="2700655" algn="l"/>
              </a:tabLst>
            </a:pPr>
            <a:r>
              <a:rPr lang="en-US" altLang="zh-CN" b="1" kern="100" dirty="0">
                <a:latin typeface="Times New Roman"/>
                <a:ea typeface="方正细黑一简体"/>
                <a:cs typeface="Courier New"/>
              </a:rPr>
              <a:t>(1)</a:t>
            </a:r>
            <a:r>
              <a:rPr lang="zh-CN" altLang="zh-CN" b="1" kern="100" dirty="0">
                <a:latin typeface="Times New Roman"/>
                <a:ea typeface="方正细黑一简体"/>
                <a:cs typeface="Times New Roman"/>
              </a:rPr>
              <a:t>原始社会</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天下为公</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的观念使人们不得不共同劳动，共同占有生产资料。</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pPr indent="0" algn="just">
              <a:tabLst>
                <a:tab pos="2700655" algn="l"/>
              </a:tabLst>
            </a:pPr>
            <a:r>
              <a:rPr lang="zh-CN" altLang="zh-CN" b="1" kern="100" dirty="0">
                <a:solidFill>
                  <a:srgbClr val="FF0000"/>
                </a:solidFill>
                <a:latin typeface="Times New Roman"/>
                <a:ea typeface="方正细黑一简体"/>
                <a:cs typeface="Times New Roman"/>
              </a:rPr>
              <a:t>提示：</a:t>
            </a:r>
            <a:r>
              <a:rPr lang="en-US" altLang="zh-CN" b="1" kern="100" dirty="0">
                <a:latin typeface="宋体"/>
                <a:cs typeface="Times New Roman"/>
              </a:rPr>
              <a:t>×</a:t>
            </a:r>
            <a:r>
              <a:rPr lang="zh-CN" altLang="zh-CN" b="1" kern="100" dirty="0">
                <a:latin typeface="Times New Roman"/>
                <a:ea typeface="方正细黑一简体"/>
                <a:cs typeface="Times New Roman"/>
              </a:rPr>
              <a:t>　原始社会低下的生产力使人们不得不共同劳动，共同占有生产资料。</a:t>
            </a:r>
            <a:endParaRPr lang="zh-CN" altLang="zh-CN" sz="1050" kern="100" dirty="0">
              <a:latin typeface="宋体"/>
              <a:cs typeface="Courier New"/>
            </a:endParaRPr>
          </a:p>
          <a:p>
            <a:pPr indent="0" algn="just">
              <a:tabLst>
                <a:tab pos="2700655" algn="l"/>
              </a:tabLst>
            </a:pPr>
            <a:r>
              <a:rPr lang="en-US" altLang="zh-CN" b="1" kern="100" dirty="0">
                <a:latin typeface="Times New Roman"/>
                <a:ea typeface="方正细黑一简体"/>
                <a:cs typeface="Courier New"/>
              </a:rPr>
              <a:t>(2)</a:t>
            </a:r>
            <a:r>
              <a:rPr lang="zh-CN" altLang="zh-CN" b="1" kern="100" dirty="0">
                <a:latin typeface="Times New Roman"/>
                <a:ea typeface="方正细黑一简体"/>
                <a:cs typeface="Times New Roman"/>
              </a:rPr>
              <a:t>生产工具和牲畜变成家庭私有，标志着私有制的确立。</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pPr indent="0" algn="just">
              <a:tabLst>
                <a:tab pos="2700655" algn="l"/>
              </a:tabLst>
            </a:pPr>
            <a:r>
              <a:rPr lang="zh-CN" altLang="zh-CN" b="1" kern="100" dirty="0">
                <a:solidFill>
                  <a:srgbClr val="FF0000"/>
                </a:solidFill>
                <a:latin typeface="Times New Roman"/>
                <a:ea typeface="方正细黑一简体"/>
                <a:cs typeface="Times New Roman"/>
              </a:rPr>
              <a:t>提示：</a:t>
            </a:r>
            <a:r>
              <a:rPr lang="en-US" altLang="zh-CN" b="1" kern="100" dirty="0">
                <a:latin typeface="宋体"/>
                <a:cs typeface="Times New Roman"/>
              </a:rPr>
              <a:t>×</a:t>
            </a:r>
            <a:r>
              <a:rPr lang="zh-CN" altLang="zh-CN" b="1" kern="100" dirty="0">
                <a:latin typeface="Times New Roman"/>
                <a:ea typeface="方正细黑一简体"/>
                <a:cs typeface="Times New Roman"/>
              </a:rPr>
              <a:t>　土地变成私有财产，标志着私有制的确立。</a:t>
            </a:r>
            <a:endParaRPr lang="zh-CN" altLang="zh-CN" sz="1050" kern="100" dirty="0">
              <a:latin typeface="宋体"/>
              <a:cs typeface="Courier New"/>
            </a:endParaRPr>
          </a:p>
          <a:p>
            <a:pPr indent="0"/>
            <a:endParaRPr lang="zh-CN" altLang="en-US" dirty="0"/>
          </a:p>
        </p:txBody>
      </p:sp>
    </p:spTree>
    <p:extLst>
      <p:ext uri="{BB962C8B-B14F-4D97-AF65-F5344CB8AC3E}">
        <p14:creationId xmlns:p14="http://schemas.microsoft.com/office/powerpoint/2010/main" val="33941521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barn(inVertical)">
                                      <p:cBhvr>
                                        <p:cTn id="7" dur="500"/>
                                        <p:tgtEl>
                                          <p:spTgt spid="3">
                                            <p:txEl>
                                              <p:pRg st="3" end="3"/>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3">
                                            <p:txEl>
                                              <p:pRg st="4" end="4"/>
                                            </p:txEl>
                                          </p:spTgt>
                                        </p:tgtEl>
                                        <p:attrNameLst>
                                          <p:attrName>style.visibility</p:attrName>
                                        </p:attrNameLst>
                                      </p:cBhvr>
                                      <p:to>
                                        <p:strVal val="visible"/>
                                      </p:to>
                                    </p:set>
                                    <p:animEffect transition="in" filter="barn(inVertical)">
                                      <p:cBhvr>
                                        <p:cTn id="12" dur="500"/>
                                        <p:tgtEl>
                                          <p:spTgt spid="3">
                                            <p:txEl>
                                              <p:pRg st="4" end="4"/>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animEffect transition="in" filter="barn(inVertical)">
                                      <p:cBhvr>
                                        <p:cTn id="17"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p:txBody>
          <a:bodyPr>
            <a:normAutofit/>
          </a:bodyPr>
          <a:lstStyle/>
          <a:p>
            <a:pPr indent="0" algn="just">
              <a:tabLst>
                <a:tab pos="2700655" algn="l"/>
              </a:tabLst>
            </a:pPr>
            <a:r>
              <a:rPr lang="en-US" altLang="zh-CN" b="1" kern="100" dirty="0">
                <a:latin typeface="Times New Roman"/>
                <a:ea typeface="方正细黑一简体"/>
                <a:cs typeface="Courier New"/>
              </a:rPr>
              <a:t>(3)</a:t>
            </a:r>
            <a:r>
              <a:rPr lang="zh-CN" altLang="zh-CN" b="1" kern="100" dirty="0">
                <a:latin typeface="Times New Roman"/>
                <a:ea typeface="方正细黑一简体"/>
                <a:cs typeface="Times New Roman"/>
              </a:rPr>
              <a:t>原始社会始终不存在生产资料私有制。</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pPr indent="0" algn="just">
              <a:tabLst>
                <a:tab pos="2700655" algn="l"/>
              </a:tabLst>
            </a:pPr>
            <a:r>
              <a:rPr lang="zh-CN" altLang="zh-CN" b="1" kern="100" dirty="0">
                <a:solidFill>
                  <a:srgbClr val="FF0000"/>
                </a:solidFill>
                <a:latin typeface="Times New Roman"/>
                <a:ea typeface="方正细黑一简体"/>
                <a:cs typeface="Times New Roman"/>
              </a:rPr>
              <a:t>提示：</a:t>
            </a:r>
            <a:r>
              <a:rPr lang="en-US" altLang="zh-CN" b="1" kern="100" dirty="0">
                <a:latin typeface="宋体"/>
                <a:cs typeface="Times New Roman"/>
              </a:rPr>
              <a:t>×</a:t>
            </a:r>
            <a:r>
              <a:rPr lang="zh-CN" altLang="zh-CN" b="1" kern="100" dirty="0">
                <a:latin typeface="Times New Roman"/>
                <a:ea typeface="方正细黑一简体"/>
                <a:cs typeface="Times New Roman"/>
              </a:rPr>
              <a:t>　原始社会在绝大多数时间里没有生产资料私有制。</a:t>
            </a:r>
            <a:endParaRPr lang="zh-CN" altLang="zh-CN" sz="1050" kern="100" dirty="0">
              <a:latin typeface="宋体"/>
              <a:cs typeface="Courier New"/>
            </a:endParaRPr>
          </a:p>
          <a:p>
            <a:pPr indent="0" algn="just">
              <a:tabLst>
                <a:tab pos="2700655" algn="l"/>
              </a:tabLst>
            </a:pPr>
            <a:r>
              <a:rPr lang="en-US" altLang="zh-CN" b="1" kern="100" dirty="0">
                <a:latin typeface="Times New Roman"/>
                <a:ea typeface="方正细黑一简体"/>
                <a:cs typeface="Courier New"/>
              </a:rPr>
              <a:t>(4)</a:t>
            </a:r>
            <a:r>
              <a:rPr lang="zh-CN" altLang="zh-CN" b="1" kern="100" dirty="0">
                <a:latin typeface="Times New Roman"/>
                <a:ea typeface="方正细黑一简体"/>
                <a:cs typeface="Times New Roman"/>
              </a:rPr>
              <a:t>人类历史上最早的国家是封建制国家。</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pPr indent="0" algn="just">
              <a:tabLst>
                <a:tab pos="2700655" algn="l"/>
              </a:tabLst>
            </a:pPr>
            <a:r>
              <a:rPr lang="zh-CN" altLang="zh-CN" b="1" kern="100" dirty="0">
                <a:solidFill>
                  <a:srgbClr val="FF0000"/>
                </a:solidFill>
                <a:latin typeface="Times New Roman"/>
                <a:ea typeface="方正细黑一简体"/>
                <a:cs typeface="Times New Roman"/>
              </a:rPr>
              <a:t>提示：</a:t>
            </a:r>
            <a:r>
              <a:rPr lang="en-US" altLang="zh-CN" b="1" kern="100" dirty="0">
                <a:latin typeface="宋体"/>
                <a:cs typeface="Times New Roman"/>
              </a:rPr>
              <a:t>×</a:t>
            </a:r>
            <a:r>
              <a:rPr lang="zh-CN" altLang="zh-CN" b="1" kern="100" dirty="0">
                <a:latin typeface="Times New Roman"/>
                <a:ea typeface="方正细黑一简体"/>
                <a:cs typeface="Times New Roman"/>
              </a:rPr>
              <a:t>　人类历史上最早的国家是奴隶制国家。</a:t>
            </a:r>
            <a:endParaRPr lang="zh-CN" altLang="zh-CN" sz="1050" kern="100" dirty="0">
              <a:latin typeface="宋体"/>
              <a:cs typeface="Courier New"/>
            </a:endParaRPr>
          </a:p>
          <a:p>
            <a:pPr indent="0" algn="just">
              <a:tabLst>
                <a:tab pos="2700655" algn="l"/>
              </a:tabLst>
            </a:pPr>
            <a:r>
              <a:rPr lang="en-US" altLang="zh-CN" b="1" kern="100" dirty="0">
                <a:latin typeface="Times New Roman"/>
                <a:ea typeface="方正细黑一简体"/>
                <a:cs typeface="Courier New"/>
              </a:rPr>
              <a:t>(5)</a:t>
            </a:r>
            <a:r>
              <a:rPr lang="zh-CN" altLang="zh-CN" b="1" kern="100" dirty="0">
                <a:latin typeface="Times New Roman"/>
                <a:ea typeface="方正细黑一简体"/>
                <a:cs typeface="Times New Roman"/>
              </a:rPr>
              <a:t>奴隶社会的基本矛盾是奴隶阶级和奴隶主阶级之间的矛盾。</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pPr indent="0" algn="just">
              <a:tabLst>
                <a:tab pos="2700655" algn="l"/>
              </a:tabLst>
            </a:pPr>
            <a:r>
              <a:rPr lang="zh-CN" altLang="zh-CN" b="1" kern="100" dirty="0">
                <a:solidFill>
                  <a:srgbClr val="FF0000"/>
                </a:solidFill>
                <a:latin typeface="Times New Roman"/>
                <a:ea typeface="方正细黑一简体"/>
                <a:cs typeface="Times New Roman"/>
              </a:rPr>
              <a:t>提示：</a:t>
            </a:r>
            <a:r>
              <a:rPr lang="en-US" altLang="zh-CN" b="1" kern="100" dirty="0">
                <a:latin typeface="宋体"/>
                <a:cs typeface="Times New Roman"/>
              </a:rPr>
              <a:t>×</a:t>
            </a:r>
            <a:r>
              <a:rPr lang="zh-CN" altLang="zh-CN" b="1" kern="100" dirty="0">
                <a:latin typeface="Times New Roman"/>
                <a:ea typeface="方正细黑一简体"/>
                <a:cs typeface="Times New Roman"/>
              </a:rPr>
              <a:t>　奴隶社会的主要矛盾是奴隶阶级和奴隶主阶级之间的矛盾。</a:t>
            </a:r>
            <a:endParaRPr lang="zh-CN" altLang="zh-CN" sz="1050" kern="100" dirty="0">
              <a:latin typeface="宋体"/>
              <a:cs typeface="Courier New"/>
            </a:endParaRPr>
          </a:p>
          <a:p>
            <a:pPr indent="0"/>
            <a:endParaRPr lang="zh-CN" altLang="en-US" dirty="0"/>
          </a:p>
        </p:txBody>
      </p:sp>
    </p:spTree>
    <p:extLst>
      <p:ext uri="{BB962C8B-B14F-4D97-AF65-F5344CB8AC3E}">
        <p14:creationId xmlns:p14="http://schemas.microsoft.com/office/powerpoint/2010/main" val="13681170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wipe(down)">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wipe(down)">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wipe(down)">
                                      <p:cBhvr>
                                        <p:cTn id="17" dur="5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wipe(down)">
                                      <p:cBhvr>
                                        <p:cTn id="22" dur="500"/>
                                        <p:tgtEl>
                                          <p:spTgt spid="3">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wipe(down)">
                                      <p:cBhvr>
                                        <p:cTn id="27"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343201"/>
            <a:ext cx="10975658" cy="6110136"/>
          </a:xfrm>
        </p:spPr>
        <p:txBody>
          <a:bodyPr>
            <a:normAutofit lnSpcReduction="10000"/>
          </a:bodyPr>
          <a:lstStyle/>
          <a:p>
            <a:pPr indent="713740" algn="just">
              <a:tabLst>
                <a:tab pos="2700655" algn="l"/>
              </a:tabLst>
            </a:pPr>
            <a:r>
              <a:rPr lang="zh-CN" altLang="zh-CN" b="1" kern="100" dirty="0">
                <a:solidFill>
                  <a:srgbClr val="0000FF"/>
                </a:solidFill>
                <a:latin typeface="Times New Roman"/>
                <a:ea typeface="方正细黑一简体"/>
                <a:cs typeface="Times New Roman"/>
              </a:rPr>
              <a:t>二、教材资料的发掘题</a:t>
            </a:r>
            <a:endParaRPr lang="zh-CN" altLang="zh-CN" sz="1050" kern="100" dirty="0">
              <a:latin typeface="宋体"/>
              <a:cs typeface="Courier New"/>
            </a:endParaRPr>
          </a:p>
          <a:p>
            <a:pPr indent="713740" algn="just">
              <a:tabLst>
                <a:tab pos="2700655" algn="l"/>
              </a:tabLst>
            </a:pPr>
            <a:r>
              <a:rPr lang="en-US" altLang="zh-CN" b="1" kern="100" dirty="0">
                <a:latin typeface="Times New Roman"/>
                <a:ea typeface="方正细黑一简体"/>
                <a:cs typeface="Courier New"/>
              </a:rPr>
              <a:t>1</a:t>
            </a:r>
            <a:r>
              <a:rPr lang="zh-CN" altLang="zh-CN" b="1" kern="100" dirty="0">
                <a:latin typeface="Times New Roman"/>
                <a:ea typeface="方正细黑一简体"/>
                <a:cs typeface="Times New Roman"/>
              </a:rPr>
              <a:t>．</a:t>
            </a:r>
            <a:r>
              <a:rPr lang="en-US" altLang="zh-CN" b="1" kern="100" dirty="0">
                <a:solidFill>
                  <a:srgbClr val="0000FF"/>
                </a:solidFill>
                <a:latin typeface="Times New Roman"/>
                <a:ea typeface="方正细黑一简体"/>
                <a:cs typeface="Courier New"/>
              </a:rPr>
              <a:t>(</a:t>
            </a:r>
            <a:r>
              <a:rPr lang="zh-CN" altLang="zh-CN" b="1" kern="100" dirty="0">
                <a:solidFill>
                  <a:srgbClr val="0000FF"/>
                </a:solidFill>
                <a:latin typeface="Times New Roman"/>
                <a:ea typeface="方正细黑一简体"/>
                <a:cs typeface="Times New Roman"/>
              </a:rPr>
              <a:t>教材</a:t>
            </a:r>
            <a:r>
              <a:rPr lang="en-US" altLang="zh-CN" b="1" kern="100" dirty="0">
                <a:solidFill>
                  <a:srgbClr val="0000FF"/>
                </a:solidFill>
                <a:latin typeface="Times New Roman"/>
                <a:ea typeface="方正细黑一简体"/>
                <a:cs typeface="Courier New"/>
              </a:rPr>
              <a:t>P1</a:t>
            </a:r>
            <a:r>
              <a:rPr lang="en-US" altLang="zh-CN" b="1" kern="100" dirty="0">
                <a:latin typeface="Times New Roman"/>
                <a:ea typeface="方正细黑一简体"/>
                <a:cs typeface="Courier New"/>
              </a:rPr>
              <a:t>“</a:t>
            </a:r>
            <a:r>
              <a:rPr lang="zh-CN" altLang="zh-CN" b="1" kern="100" dirty="0">
                <a:solidFill>
                  <a:srgbClr val="0000FF"/>
                </a:solidFill>
                <a:latin typeface="Times New Roman"/>
                <a:ea typeface="方正细黑一简体"/>
                <a:cs typeface="Times New Roman"/>
              </a:rPr>
              <a:t>探究与分享</a:t>
            </a:r>
            <a:r>
              <a:rPr lang="en-US" altLang="zh-CN" b="1" kern="100" dirty="0">
                <a:latin typeface="Times New Roman"/>
                <a:ea typeface="方正细黑一简体"/>
                <a:cs typeface="Courier New"/>
              </a:rPr>
              <a:t>”</a:t>
            </a:r>
            <a:r>
              <a:rPr lang="zh-CN" altLang="zh-CN" b="1" kern="100" dirty="0">
                <a:solidFill>
                  <a:srgbClr val="0000FF"/>
                </a:solidFill>
                <a:latin typeface="Times New Roman"/>
                <a:ea typeface="方正细黑一简体"/>
                <a:cs typeface="Times New Roman"/>
              </a:rPr>
              <a:t>改编题</a:t>
            </a:r>
            <a:r>
              <a:rPr lang="en-US" altLang="zh-CN" b="1" kern="100" dirty="0">
                <a:solidFill>
                  <a:srgbClr val="0000FF"/>
                </a:solidFill>
                <a:latin typeface="Times New Roman"/>
                <a:ea typeface="方正细黑一简体"/>
                <a:cs typeface="Courier New"/>
              </a:rPr>
              <a:t>)</a:t>
            </a:r>
            <a:r>
              <a:rPr lang="zh-CN" altLang="zh-CN" b="1" kern="100" dirty="0">
                <a:latin typeface="Times New Roman"/>
                <a:ea typeface="方正细黑一简体"/>
                <a:cs typeface="Times New Roman"/>
              </a:rPr>
              <a:t>人类有文字记载的历史不过五千余年，我们可以通过考古学、人类学、民族学等探寻原始社会长达数百万年之久的历史。以下关于原始社会的表述正确的是</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pPr indent="713740" algn="just">
              <a:tabLst>
                <a:tab pos="2700655" algn="l"/>
              </a:tabLst>
            </a:pPr>
            <a:r>
              <a:rPr lang="zh-CN" altLang="zh-CN" b="1" kern="100" dirty="0">
                <a:latin typeface="宋体"/>
                <a:cs typeface="宋体"/>
              </a:rPr>
              <a:t>①</a:t>
            </a:r>
            <a:r>
              <a:rPr lang="zh-CN" altLang="zh-CN" b="1" kern="100" dirty="0">
                <a:latin typeface="Times New Roman"/>
                <a:ea typeface="方正细黑一简体"/>
                <a:cs typeface="Times New Roman"/>
              </a:rPr>
              <a:t>旧石器时代，人们主要以采集天然食物为生</a:t>
            </a:r>
            <a:endParaRPr lang="zh-CN" altLang="zh-CN" sz="1050" kern="100" dirty="0">
              <a:latin typeface="宋体"/>
              <a:cs typeface="Courier New"/>
            </a:endParaRPr>
          </a:p>
          <a:p>
            <a:pPr indent="713740" algn="just">
              <a:tabLst>
                <a:tab pos="2700655" algn="l"/>
              </a:tabLst>
            </a:pPr>
            <a:r>
              <a:rPr lang="zh-CN" altLang="zh-CN" b="1" kern="100" dirty="0">
                <a:latin typeface="宋体"/>
                <a:cs typeface="宋体"/>
              </a:rPr>
              <a:t>②</a:t>
            </a:r>
            <a:r>
              <a:rPr lang="zh-CN" altLang="zh-CN" b="1" kern="100" dirty="0">
                <a:latin typeface="Times New Roman"/>
                <a:ea typeface="方正细黑一简体"/>
                <a:cs typeface="Times New Roman"/>
              </a:rPr>
              <a:t>新石器时代，畜牧业和农业还未出现</a:t>
            </a:r>
            <a:endParaRPr lang="zh-CN" altLang="zh-CN" sz="1050" kern="100" dirty="0">
              <a:latin typeface="宋体"/>
              <a:cs typeface="Courier New"/>
            </a:endParaRPr>
          </a:p>
          <a:p>
            <a:pPr indent="713740" algn="just">
              <a:tabLst>
                <a:tab pos="2700655" algn="l"/>
              </a:tabLst>
            </a:pPr>
            <a:r>
              <a:rPr lang="zh-CN" altLang="zh-CN" b="1" kern="100" dirty="0">
                <a:latin typeface="宋体"/>
                <a:cs typeface="宋体"/>
              </a:rPr>
              <a:t>③</a:t>
            </a:r>
            <a:r>
              <a:rPr lang="zh-CN" altLang="zh-CN" b="1" kern="100" dirty="0">
                <a:latin typeface="Times New Roman"/>
                <a:ea typeface="方正细黑一简体"/>
                <a:cs typeface="Times New Roman"/>
              </a:rPr>
              <a:t>氏族的一切大事由全氏族成年人共同讨论决定</a:t>
            </a:r>
            <a:endParaRPr lang="zh-CN" altLang="zh-CN" sz="1050" kern="100" dirty="0">
              <a:latin typeface="宋体"/>
              <a:cs typeface="Courier New"/>
            </a:endParaRPr>
          </a:p>
          <a:p>
            <a:pPr indent="713740" algn="just">
              <a:tabLst>
                <a:tab pos="2700655" algn="l"/>
              </a:tabLst>
            </a:pPr>
            <a:r>
              <a:rPr lang="zh-CN" altLang="zh-CN" b="1" kern="100" dirty="0">
                <a:latin typeface="宋体"/>
                <a:cs typeface="宋体"/>
              </a:rPr>
              <a:t>④</a:t>
            </a:r>
            <a:r>
              <a:rPr lang="zh-CN" altLang="zh-CN" b="1" kern="100" dirty="0">
                <a:latin typeface="Times New Roman"/>
                <a:ea typeface="方正细黑一简体"/>
                <a:cs typeface="Times New Roman"/>
              </a:rPr>
              <a:t>成年女性没有参与氏族决策的权利</a:t>
            </a:r>
            <a:endParaRPr lang="zh-CN" altLang="zh-CN" sz="1050" kern="100" dirty="0">
              <a:latin typeface="宋体"/>
              <a:cs typeface="Courier New"/>
            </a:endParaRPr>
          </a:p>
          <a:p>
            <a:pPr indent="713740" algn="just">
              <a:tabLst>
                <a:tab pos="2700655" algn="l"/>
              </a:tabLst>
            </a:pP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a:t>
            </a:r>
            <a:r>
              <a:rPr lang="zh-CN" altLang="zh-CN" b="1" kern="100" dirty="0">
                <a:latin typeface="宋体"/>
                <a:cs typeface="宋体"/>
              </a:rPr>
              <a:t>①③</a:t>
            </a:r>
            <a:r>
              <a:rPr lang="en-US" altLang="zh-CN" b="1" kern="100" dirty="0">
                <a:latin typeface="Times New Roman"/>
                <a:ea typeface="方正细黑一简体"/>
                <a:cs typeface="Courier New"/>
              </a:rPr>
              <a:t> </a:t>
            </a:r>
            <a:r>
              <a:rPr lang="en-US" altLang="zh-CN" b="1" kern="100" dirty="0" smtClean="0">
                <a:latin typeface="Times New Roman"/>
                <a:ea typeface="方正细黑一简体"/>
                <a:cs typeface="Courier New"/>
              </a:rPr>
              <a:t>	 </a:t>
            </a:r>
            <a:r>
              <a:rPr lang="en-US" altLang="zh-CN" b="1" kern="100" dirty="0">
                <a:latin typeface="Times New Roman"/>
                <a:ea typeface="方正细黑一简体"/>
                <a:cs typeface="Courier New"/>
              </a:rPr>
              <a:t>B</a:t>
            </a:r>
            <a:r>
              <a:rPr lang="zh-CN" altLang="zh-CN" b="1" kern="100" dirty="0">
                <a:latin typeface="Times New Roman"/>
                <a:ea typeface="方正细黑一简体"/>
                <a:cs typeface="Times New Roman"/>
              </a:rPr>
              <a:t>．</a:t>
            </a:r>
            <a:r>
              <a:rPr lang="zh-CN" altLang="zh-CN" b="1" kern="100" dirty="0">
                <a:latin typeface="宋体"/>
                <a:cs typeface="宋体"/>
              </a:rPr>
              <a:t>①④</a:t>
            </a:r>
            <a:r>
              <a:rPr lang="en-US" altLang="zh-CN" b="1" kern="100" dirty="0">
                <a:latin typeface="Times New Roman"/>
                <a:ea typeface="方正细黑一简体"/>
                <a:cs typeface="Courier New"/>
              </a:rPr>
              <a:t> </a:t>
            </a:r>
            <a:r>
              <a:rPr lang="en-US" altLang="zh-CN" b="1" kern="100" dirty="0" smtClean="0">
                <a:latin typeface="Times New Roman"/>
                <a:ea typeface="方正细黑一简体"/>
                <a:cs typeface="Courier New"/>
              </a:rPr>
              <a:t>	 </a:t>
            </a:r>
            <a:r>
              <a:rPr lang="en-US" altLang="zh-CN" b="1" kern="100" dirty="0">
                <a:latin typeface="Times New Roman"/>
                <a:ea typeface="方正细黑一简体"/>
                <a:cs typeface="Courier New"/>
              </a:rPr>
              <a:t>C</a:t>
            </a:r>
            <a:r>
              <a:rPr lang="zh-CN" altLang="zh-CN" b="1" kern="100" dirty="0">
                <a:latin typeface="Times New Roman"/>
                <a:ea typeface="方正细黑一简体"/>
                <a:cs typeface="Times New Roman"/>
              </a:rPr>
              <a:t>．</a:t>
            </a:r>
            <a:r>
              <a:rPr lang="zh-CN" altLang="zh-CN" b="1" kern="100" dirty="0" smtClean="0">
                <a:latin typeface="宋体"/>
                <a:cs typeface="宋体"/>
              </a:rPr>
              <a:t>②③</a:t>
            </a:r>
            <a:r>
              <a:rPr lang="en-US" altLang="zh-CN" b="1" kern="100" dirty="0" smtClean="0">
                <a:latin typeface="宋体"/>
                <a:cs typeface="宋体"/>
              </a:rPr>
              <a:t>	</a:t>
            </a:r>
            <a:r>
              <a:rPr lang="en-US" altLang="zh-CN" b="1" kern="100" dirty="0" smtClean="0">
                <a:latin typeface="Times New Roman"/>
                <a:ea typeface="方正细黑一简体"/>
                <a:cs typeface="Courier New"/>
              </a:rPr>
              <a:t>  </a:t>
            </a:r>
            <a:r>
              <a:rPr lang="en-US" altLang="zh-CN" b="1" kern="100" dirty="0">
                <a:latin typeface="Times New Roman"/>
                <a:ea typeface="方正细黑一简体"/>
                <a:cs typeface="Courier New"/>
              </a:rPr>
              <a:t>D</a:t>
            </a:r>
            <a:r>
              <a:rPr lang="zh-CN" altLang="zh-CN" b="1" kern="100" dirty="0">
                <a:latin typeface="Times New Roman"/>
                <a:ea typeface="方正细黑一简体"/>
                <a:cs typeface="Times New Roman"/>
              </a:rPr>
              <a:t>．</a:t>
            </a:r>
            <a:r>
              <a:rPr lang="zh-CN" altLang="zh-CN" b="1" kern="100" dirty="0">
                <a:latin typeface="宋体"/>
                <a:cs typeface="宋体"/>
              </a:rPr>
              <a:t>②④</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1283797400"/>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1351313"/>
            <a:ext cx="10975658" cy="4093912"/>
          </a:xfrm>
        </p:spPr>
        <p:txBody>
          <a:bodyPr/>
          <a:lstStyle/>
          <a:p>
            <a:pPr indent="713740" algn="just">
              <a:tabLst>
                <a:tab pos="2700655" algn="l"/>
              </a:tabLst>
            </a:pPr>
            <a:r>
              <a:rPr lang="zh-CN" altLang="zh-CN" b="1" kern="100" dirty="0">
                <a:solidFill>
                  <a:srgbClr val="FF0000"/>
                </a:solidFill>
                <a:latin typeface="Times New Roman"/>
                <a:ea typeface="方正细黑一简体"/>
                <a:cs typeface="Times New Roman"/>
              </a:rPr>
              <a:t>答案：</a:t>
            </a:r>
            <a:r>
              <a:rPr lang="en-US" altLang="zh-CN" b="1" kern="100" dirty="0">
                <a:latin typeface="Times New Roman"/>
                <a:ea typeface="方正细黑一简体"/>
                <a:cs typeface="Courier New"/>
              </a:rPr>
              <a:t>A</a:t>
            </a:r>
            <a:endParaRPr lang="zh-CN" altLang="zh-CN" sz="1050" kern="100" dirty="0">
              <a:latin typeface="宋体"/>
              <a:cs typeface="Courier New"/>
            </a:endParaRPr>
          </a:p>
          <a:p>
            <a:pPr indent="713740" algn="just">
              <a:tabLst>
                <a:tab pos="2700655" algn="l"/>
              </a:tabLst>
            </a:pPr>
            <a:r>
              <a:rPr lang="zh-CN" altLang="zh-CN" b="1" kern="100" dirty="0">
                <a:solidFill>
                  <a:srgbClr val="FF0000"/>
                </a:solidFill>
                <a:latin typeface="Times New Roman"/>
                <a:ea typeface="方正细黑一简体"/>
                <a:cs typeface="Times New Roman"/>
              </a:rPr>
              <a:t>解析：</a:t>
            </a:r>
            <a:r>
              <a:rPr lang="zh-CN" altLang="zh-CN" b="1" kern="100" dirty="0">
                <a:latin typeface="Times New Roman"/>
                <a:ea typeface="方正细黑一简体"/>
                <a:cs typeface="Times New Roman"/>
              </a:rPr>
              <a:t>旧石器时代，人们主要以采集天然食物为生，</a:t>
            </a:r>
            <a:r>
              <a:rPr lang="zh-CN" altLang="zh-CN" b="1" kern="100" dirty="0">
                <a:latin typeface="宋体"/>
                <a:cs typeface="宋体"/>
              </a:rPr>
              <a:t>①</a:t>
            </a:r>
            <a:r>
              <a:rPr lang="zh-CN" altLang="zh-CN" b="1" kern="100" dirty="0">
                <a:latin typeface="Times New Roman"/>
                <a:ea typeface="方正细黑一简体"/>
                <a:cs typeface="Times New Roman"/>
              </a:rPr>
              <a:t>正确。新石器时代，原始畜牧业和农业开始出现，</a:t>
            </a:r>
            <a:r>
              <a:rPr lang="zh-CN" altLang="zh-CN" b="1" kern="100" dirty="0">
                <a:latin typeface="宋体"/>
                <a:cs typeface="宋体"/>
              </a:rPr>
              <a:t>②</a:t>
            </a:r>
            <a:r>
              <a:rPr lang="zh-CN" altLang="zh-CN" b="1" kern="100" dirty="0">
                <a:latin typeface="Times New Roman"/>
                <a:ea typeface="方正细黑一简体"/>
                <a:cs typeface="Times New Roman"/>
              </a:rPr>
              <a:t>错误。氏族的一切大事由全氏族成年人共同讨论决定，成年女性也有参与氏族决策的权利，</a:t>
            </a:r>
            <a:r>
              <a:rPr lang="zh-CN" altLang="zh-CN" b="1" kern="100" dirty="0">
                <a:latin typeface="宋体"/>
                <a:cs typeface="宋体"/>
              </a:rPr>
              <a:t>③</a:t>
            </a:r>
            <a:r>
              <a:rPr lang="zh-CN" altLang="zh-CN" b="1" kern="100" dirty="0">
                <a:latin typeface="Times New Roman"/>
                <a:ea typeface="方正细黑一简体"/>
                <a:cs typeface="Times New Roman"/>
              </a:rPr>
              <a:t>正确，</a:t>
            </a:r>
            <a:r>
              <a:rPr lang="zh-CN" altLang="zh-CN" b="1" kern="100" dirty="0">
                <a:latin typeface="宋体"/>
                <a:cs typeface="宋体"/>
              </a:rPr>
              <a:t>④</a:t>
            </a:r>
            <a:r>
              <a:rPr lang="zh-CN" altLang="zh-CN" b="1" kern="100" dirty="0">
                <a:latin typeface="Times New Roman"/>
                <a:ea typeface="方正细黑一简体"/>
                <a:cs typeface="Times New Roman"/>
              </a:rPr>
              <a:t>错误。</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38703486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wipe(down)">
                                      <p:cBhvr>
                                        <p:cTn id="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271193"/>
            <a:ext cx="10975658" cy="6254152"/>
          </a:xfrm>
        </p:spPr>
        <p:txBody>
          <a:bodyPr>
            <a:noAutofit/>
          </a:bodyPr>
          <a:lstStyle/>
          <a:p>
            <a:pPr indent="713740" algn="just">
              <a:lnSpc>
                <a:spcPct val="135000"/>
              </a:lnSpc>
              <a:tabLst>
                <a:tab pos="2700655" algn="l"/>
              </a:tabLst>
            </a:pPr>
            <a:r>
              <a:rPr lang="en-US" altLang="zh-CN" b="1" kern="100" dirty="0">
                <a:latin typeface="Times New Roman"/>
                <a:ea typeface="方正细黑一简体"/>
                <a:cs typeface="Courier New"/>
              </a:rPr>
              <a:t>2</a:t>
            </a:r>
            <a:r>
              <a:rPr lang="zh-CN" altLang="zh-CN" b="1" kern="100" dirty="0">
                <a:latin typeface="Times New Roman"/>
                <a:ea typeface="方正细黑一简体"/>
                <a:cs typeface="Times New Roman"/>
              </a:rPr>
              <a:t>．</a:t>
            </a:r>
            <a:r>
              <a:rPr lang="en-US" altLang="zh-CN" b="1" kern="100" dirty="0">
                <a:solidFill>
                  <a:srgbClr val="0000FF"/>
                </a:solidFill>
                <a:latin typeface="Times New Roman"/>
                <a:ea typeface="方正细黑一简体"/>
                <a:cs typeface="Courier New"/>
              </a:rPr>
              <a:t>(</a:t>
            </a:r>
            <a:r>
              <a:rPr lang="zh-CN" altLang="zh-CN" b="1" kern="100" dirty="0">
                <a:solidFill>
                  <a:srgbClr val="0000FF"/>
                </a:solidFill>
                <a:latin typeface="Times New Roman"/>
                <a:ea typeface="方正细黑一简体"/>
                <a:cs typeface="Times New Roman"/>
              </a:rPr>
              <a:t>教材</a:t>
            </a:r>
            <a:r>
              <a:rPr lang="en-US" altLang="zh-CN" b="1" kern="100" dirty="0">
                <a:solidFill>
                  <a:srgbClr val="0000FF"/>
                </a:solidFill>
                <a:latin typeface="Times New Roman"/>
                <a:ea typeface="方正细黑一简体"/>
                <a:cs typeface="Courier New"/>
              </a:rPr>
              <a:t>P2</a:t>
            </a:r>
            <a:r>
              <a:rPr lang="en-US" altLang="zh-CN" b="1" kern="100" dirty="0">
                <a:latin typeface="Times New Roman"/>
                <a:ea typeface="方正细黑一简体"/>
                <a:cs typeface="Courier New"/>
              </a:rPr>
              <a:t>“</a:t>
            </a:r>
            <a:r>
              <a:rPr lang="zh-CN" altLang="zh-CN" b="1" kern="100" dirty="0">
                <a:solidFill>
                  <a:srgbClr val="0000FF"/>
                </a:solidFill>
                <a:latin typeface="Times New Roman"/>
                <a:ea typeface="方正细黑一简体"/>
                <a:cs typeface="Times New Roman"/>
              </a:rPr>
              <a:t>探究与分享</a:t>
            </a:r>
            <a:r>
              <a:rPr lang="en-US" altLang="zh-CN" b="1" kern="100" dirty="0">
                <a:latin typeface="Times New Roman"/>
                <a:ea typeface="方正细黑一简体"/>
                <a:cs typeface="Courier New"/>
              </a:rPr>
              <a:t>”</a:t>
            </a:r>
            <a:r>
              <a:rPr lang="zh-CN" altLang="zh-CN" b="1" kern="100" dirty="0">
                <a:solidFill>
                  <a:srgbClr val="0000FF"/>
                </a:solidFill>
                <a:latin typeface="Times New Roman"/>
                <a:ea typeface="方正细黑一简体"/>
                <a:cs typeface="Times New Roman"/>
              </a:rPr>
              <a:t>改编题</a:t>
            </a:r>
            <a:r>
              <a:rPr lang="en-US" altLang="zh-CN" b="1" kern="100" dirty="0">
                <a:solidFill>
                  <a:srgbClr val="0000FF"/>
                </a:solidFill>
                <a:latin typeface="Times New Roman"/>
                <a:ea typeface="方正细黑一简体"/>
                <a:cs typeface="Courier New"/>
              </a:rPr>
              <a:t>)</a:t>
            </a:r>
            <a:r>
              <a:rPr lang="zh-CN" altLang="zh-CN" b="1" kern="100" dirty="0">
                <a:latin typeface="Times New Roman"/>
                <a:ea typeface="方正细黑一简体"/>
                <a:cs typeface="Times New Roman"/>
              </a:rPr>
              <a:t>达尔文在环球考察中记述过这样一件事：一个欧洲人来到美洲的火地岛，送给岛上的居民一条被子。不料接受赠物的居民把被子撕成一块块的布片，分给了当地的每一个人。好端端的被子顷刻间变成了用处不大的碎布片，这个欧洲人对此大惑不解。其实，这样的举动反映了当地居民仍然保持着平均分配的原始习俗。这些原始习俗的形成，从根本上说是由于</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kern="100" dirty="0">
              <a:latin typeface="宋体"/>
              <a:cs typeface="Courier New"/>
            </a:endParaRPr>
          </a:p>
          <a:p>
            <a:pPr indent="713740" algn="just">
              <a:lnSpc>
                <a:spcPct val="135000"/>
              </a:lnSpc>
              <a:tabLst>
                <a:tab pos="2700655" algn="l"/>
              </a:tabLst>
            </a:pP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．原始人共同占有生产资料，共同劳动</a:t>
            </a:r>
            <a:endParaRPr lang="zh-CN" altLang="zh-CN" kern="100" dirty="0">
              <a:latin typeface="宋体"/>
              <a:cs typeface="Courier New"/>
            </a:endParaRPr>
          </a:p>
          <a:p>
            <a:pPr indent="713740" algn="just">
              <a:lnSpc>
                <a:spcPct val="135000"/>
              </a:lnSpc>
              <a:tabLst>
                <a:tab pos="2700655" algn="l"/>
              </a:tabLst>
            </a:pPr>
            <a:r>
              <a:rPr lang="en-US" altLang="zh-CN" b="1" kern="100" dirty="0">
                <a:latin typeface="Times New Roman"/>
                <a:ea typeface="方正细黑一简体"/>
                <a:cs typeface="Courier New"/>
              </a:rPr>
              <a:t>B</a:t>
            </a:r>
            <a:r>
              <a:rPr lang="zh-CN" altLang="zh-CN" b="1" kern="100" dirty="0">
                <a:latin typeface="Times New Roman"/>
                <a:ea typeface="方正细黑一简体"/>
                <a:cs typeface="Times New Roman"/>
              </a:rPr>
              <a:t>．原始人平均分配劳动产品</a:t>
            </a:r>
            <a:endParaRPr lang="zh-CN" altLang="zh-CN" kern="100" dirty="0">
              <a:latin typeface="宋体"/>
              <a:cs typeface="Courier New"/>
            </a:endParaRPr>
          </a:p>
          <a:p>
            <a:pPr indent="713740" algn="just">
              <a:lnSpc>
                <a:spcPct val="135000"/>
              </a:lnSpc>
              <a:tabLst>
                <a:tab pos="2700655" algn="l"/>
              </a:tabLst>
            </a:pPr>
            <a:r>
              <a:rPr lang="en-US" altLang="zh-CN" b="1" kern="100" dirty="0">
                <a:latin typeface="Times New Roman"/>
                <a:ea typeface="方正细黑一简体"/>
                <a:cs typeface="Courier New"/>
              </a:rPr>
              <a:t>C</a:t>
            </a:r>
            <a:r>
              <a:rPr lang="zh-CN" altLang="zh-CN" b="1" kern="100" dirty="0">
                <a:latin typeface="Times New Roman"/>
                <a:ea typeface="方正细黑一简体"/>
                <a:cs typeface="Times New Roman"/>
              </a:rPr>
              <a:t>．原始社会生产力水平极端低下</a:t>
            </a:r>
            <a:endParaRPr lang="zh-CN" altLang="zh-CN" kern="100" dirty="0">
              <a:latin typeface="宋体"/>
              <a:cs typeface="Courier New"/>
            </a:endParaRPr>
          </a:p>
          <a:p>
            <a:pPr indent="713740" algn="just">
              <a:lnSpc>
                <a:spcPct val="135000"/>
              </a:lnSpc>
              <a:tabLst>
                <a:tab pos="2700655" algn="l"/>
              </a:tabLst>
            </a:pPr>
            <a:r>
              <a:rPr lang="en-US" altLang="zh-CN" b="1" kern="100" dirty="0">
                <a:latin typeface="Times New Roman"/>
                <a:ea typeface="方正细黑一简体"/>
                <a:cs typeface="Courier New"/>
              </a:rPr>
              <a:t>D</a:t>
            </a:r>
            <a:r>
              <a:rPr lang="zh-CN" altLang="zh-CN" b="1" kern="100" dirty="0">
                <a:latin typeface="Times New Roman"/>
                <a:ea typeface="方正细黑一简体"/>
                <a:cs typeface="Times New Roman"/>
              </a:rPr>
              <a:t>．原始人的思想觉悟比较</a:t>
            </a:r>
            <a:r>
              <a:rPr lang="zh-CN" altLang="zh-CN" b="1" kern="100" dirty="0" smtClean="0">
                <a:latin typeface="Times New Roman"/>
                <a:ea typeface="方正细黑一简体"/>
                <a:cs typeface="Times New Roman"/>
              </a:rPr>
              <a:t>高</a:t>
            </a:r>
            <a:endParaRPr lang="zh-CN" altLang="zh-CN" kern="100" dirty="0">
              <a:latin typeface="宋体"/>
              <a:cs typeface="Courier New"/>
            </a:endParaRPr>
          </a:p>
        </p:txBody>
      </p:sp>
    </p:spTree>
    <p:extLst>
      <p:ext uri="{BB962C8B-B14F-4D97-AF65-F5344CB8AC3E}">
        <p14:creationId xmlns:p14="http://schemas.microsoft.com/office/powerpoint/2010/main" val="3394152161"/>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1351313"/>
            <a:ext cx="10975658" cy="4093912"/>
          </a:xfrm>
        </p:spPr>
        <p:txBody>
          <a:bodyPr/>
          <a:lstStyle/>
          <a:p>
            <a:pPr indent="713740" algn="just">
              <a:tabLst>
                <a:tab pos="2700655" algn="l"/>
              </a:tabLst>
            </a:pPr>
            <a:r>
              <a:rPr lang="zh-CN" altLang="zh-CN" b="1" kern="100" dirty="0">
                <a:solidFill>
                  <a:srgbClr val="FF0000"/>
                </a:solidFill>
                <a:latin typeface="Times New Roman"/>
                <a:ea typeface="方正细黑一简体"/>
                <a:cs typeface="Times New Roman"/>
              </a:rPr>
              <a:t>答案：</a:t>
            </a:r>
            <a:r>
              <a:rPr lang="en-US" altLang="zh-CN" b="1" kern="100" dirty="0">
                <a:latin typeface="Times New Roman"/>
                <a:ea typeface="方正细黑一简体"/>
                <a:cs typeface="Courier New"/>
              </a:rPr>
              <a:t>C</a:t>
            </a:r>
            <a:r>
              <a:rPr lang="zh-CN" altLang="zh-CN" b="1" kern="100" dirty="0">
                <a:latin typeface="Times New Roman"/>
                <a:ea typeface="方正细黑一简体"/>
                <a:cs typeface="Times New Roman"/>
              </a:rPr>
              <a:t>　</a:t>
            </a:r>
            <a:endParaRPr lang="zh-CN" altLang="zh-CN" sz="1050" kern="100" dirty="0">
              <a:latin typeface="宋体"/>
              <a:cs typeface="Courier New"/>
            </a:endParaRPr>
          </a:p>
          <a:p>
            <a:pPr indent="713740" algn="just">
              <a:tabLst>
                <a:tab pos="2700655" algn="l"/>
              </a:tabLst>
            </a:pPr>
            <a:r>
              <a:rPr lang="zh-CN" altLang="zh-CN" b="1" kern="100" dirty="0">
                <a:solidFill>
                  <a:srgbClr val="FF0000"/>
                </a:solidFill>
                <a:latin typeface="Times New Roman"/>
                <a:ea typeface="方正细黑一简体"/>
                <a:cs typeface="Times New Roman"/>
              </a:rPr>
              <a:t>解析：</a:t>
            </a:r>
            <a:r>
              <a:rPr lang="zh-CN" altLang="zh-CN" b="1" kern="100" dirty="0">
                <a:latin typeface="Times New Roman"/>
                <a:ea typeface="方正细黑一简体"/>
                <a:cs typeface="Times New Roman"/>
              </a:rPr>
              <a:t>火地岛居民原始习俗的形成，根本原因在于原始社会生产力水平极端低下，</a:t>
            </a:r>
            <a:r>
              <a:rPr lang="en-US" altLang="zh-CN" b="1" kern="100" dirty="0">
                <a:latin typeface="Times New Roman"/>
                <a:ea typeface="方正细黑一简体"/>
                <a:cs typeface="Courier New"/>
              </a:rPr>
              <a:t>C</a:t>
            </a:r>
            <a:r>
              <a:rPr lang="zh-CN" altLang="zh-CN" b="1" kern="100" dirty="0">
                <a:latin typeface="Times New Roman"/>
                <a:ea typeface="方正细黑一简体"/>
                <a:cs typeface="Times New Roman"/>
              </a:rPr>
              <a:t>正确。</a:t>
            </a: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B</a:t>
            </a:r>
            <a:r>
              <a:rPr lang="zh-CN" altLang="zh-CN" b="1" kern="100" dirty="0">
                <a:latin typeface="Times New Roman"/>
                <a:ea typeface="方正细黑一简体"/>
                <a:cs typeface="Times New Roman"/>
              </a:rPr>
              <a:t>属于生产关系的范畴，不是根本原因，排除。</a:t>
            </a:r>
            <a:r>
              <a:rPr lang="en-US" altLang="zh-CN" b="1" kern="100" dirty="0">
                <a:latin typeface="Times New Roman"/>
                <a:ea typeface="方正细黑一简体"/>
                <a:cs typeface="Courier New"/>
              </a:rPr>
              <a:t>D</a:t>
            </a:r>
            <a:r>
              <a:rPr lang="zh-CN" altLang="zh-CN" b="1" kern="100" dirty="0">
                <a:latin typeface="Times New Roman"/>
                <a:ea typeface="方正细黑一简体"/>
                <a:cs typeface="Times New Roman"/>
              </a:rPr>
              <a:t>与事实不符，排除。</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13681170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barn(inVertical)">
                                      <p:cBhvr>
                                        <p:cTn id="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631233"/>
            <a:ext cx="10975658" cy="5534072"/>
          </a:xfrm>
        </p:spPr>
        <p:txBody>
          <a:bodyPr>
            <a:normAutofit/>
          </a:bodyPr>
          <a:lstStyle/>
          <a:p>
            <a:pPr indent="713740" algn="just">
              <a:tabLst>
                <a:tab pos="5311140" algn="l"/>
              </a:tabLst>
            </a:pPr>
            <a:r>
              <a:rPr lang="en-US" altLang="zh-CN" b="1" kern="100" dirty="0">
                <a:latin typeface="Times New Roman"/>
                <a:ea typeface="方正细黑一简体"/>
                <a:cs typeface="Courier New"/>
              </a:rPr>
              <a:t>3</a:t>
            </a:r>
            <a:r>
              <a:rPr lang="zh-CN" altLang="zh-CN" b="1" kern="100" dirty="0">
                <a:latin typeface="Times New Roman"/>
                <a:ea typeface="方正细黑一简体"/>
                <a:cs typeface="Times New Roman"/>
              </a:rPr>
              <a:t>．</a:t>
            </a:r>
            <a:r>
              <a:rPr lang="en-US" altLang="zh-CN" b="1" kern="100" dirty="0">
                <a:solidFill>
                  <a:srgbClr val="0000FF"/>
                </a:solidFill>
                <a:latin typeface="Times New Roman"/>
                <a:ea typeface="方正细黑一简体"/>
                <a:cs typeface="Courier New"/>
              </a:rPr>
              <a:t>(</a:t>
            </a:r>
            <a:r>
              <a:rPr lang="zh-CN" altLang="zh-CN" b="1" kern="100" dirty="0">
                <a:solidFill>
                  <a:srgbClr val="0000FF"/>
                </a:solidFill>
                <a:latin typeface="Times New Roman"/>
                <a:ea typeface="方正细黑一简体"/>
                <a:cs typeface="Times New Roman"/>
              </a:rPr>
              <a:t>教材</a:t>
            </a:r>
            <a:r>
              <a:rPr lang="en-US" altLang="zh-CN" b="1" kern="100" dirty="0">
                <a:solidFill>
                  <a:srgbClr val="0000FF"/>
                </a:solidFill>
                <a:latin typeface="Times New Roman"/>
                <a:ea typeface="方正细黑一简体"/>
                <a:cs typeface="Courier New"/>
              </a:rPr>
              <a:t>P3</a:t>
            </a:r>
            <a:r>
              <a:rPr lang="en-US" altLang="zh-CN" b="1" kern="100" dirty="0">
                <a:latin typeface="Times New Roman"/>
                <a:ea typeface="方正细黑一简体"/>
                <a:cs typeface="Courier New"/>
              </a:rPr>
              <a:t>“</a:t>
            </a:r>
            <a:r>
              <a:rPr lang="zh-CN" altLang="zh-CN" b="1" kern="100" dirty="0">
                <a:solidFill>
                  <a:srgbClr val="0000FF"/>
                </a:solidFill>
                <a:latin typeface="Times New Roman"/>
                <a:ea typeface="方正细黑一简体"/>
                <a:cs typeface="Times New Roman"/>
              </a:rPr>
              <a:t>探究与分享</a:t>
            </a:r>
            <a:r>
              <a:rPr lang="en-US" altLang="zh-CN" b="1" kern="100" dirty="0">
                <a:solidFill>
                  <a:srgbClr val="0000FF"/>
                </a:solidFill>
                <a:latin typeface="Times New Roman"/>
                <a:ea typeface="方正细黑一简体"/>
                <a:cs typeface="Courier New"/>
              </a:rPr>
              <a:t>2</a:t>
            </a:r>
            <a:r>
              <a:rPr lang="en-US" altLang="zh-CN" b="1" kern="100" dirty="0">
                <a:latin typeface="Times New Roman"/>
                <a:ea typeface="方正细黑一简体"/>
                <a:cs typeface="Courier New"/>
              </a:rPr>
              <a:t>”</a:t>
            </a:r>
            <a:r>
              <a:rPr lang="zh-CN" altLang="zh-CN" b="1" kern="100" dirty="0">
                <a:solidFill>
                  <a:srgbClr val="0000FF"/>
                </a:solidFill>
                <a:latin typeface="Times New Roman"/>
                <a:ea typeface="方正细黑一简体"/>
                <a:cs typeface="Times New Roman"/>
              </a:rPr>
              <a:t>改编题</a:t>
            </a:r>
            <a:r>
              <a:rPr lang="en-US" altLang="zh-CN" b="1" kern="100" dirty="0">
                <a:solidFill>
                  <a:srgbClr val="0000FF"/>
                </a:solidFill>
                <a:latin typeface="Times New Roman"/>
                <a:ea typeface="方正细黑一简体"/>
                <a:cs typeface="Courier New"/>
              </a:rPr>
              <a:t>)</a:t>
            </a:r>
            <a:r>
              <a:rPr lang="zh-CN" altLang="zh-CN" b="1" kern="100" dirty="0">
                <a:latin typeface="Times New Roman"/>
                <a:ea typeface="方正细黑一简体"/>
                <a:cs typeface="Times New Roman"/>
              </a:rPr>
              <a:t>据我国古籍记载，禹的儿子启在讨伐有扈氏时，强迫被俘虏的有扈氏氏族成员做放牧的</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牧竖</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。据此判断这些</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牧竖</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可能</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pPr indent="713740" algn="just">
              <a:tabLst>
                <a:tab pos="5311140" algn="l"/>
              </a:tabLst>
            </a:pPr>
            <a:r>
              <a:rPr lang="zh-CN" altLang="zh-CN" b="1" kern="100" dirty="0">
                <a:latin typeface="宋体"/>
                <a:cs typeface="宋体"/>
              </a:rPr>
              <a:t>①</a:t>
            </a:r>
            <a:r>
              <a:rPr lang="zh-CN" altLang="zh-CN" b="1" kern="100" dirty="0">
                <a:latin typeface="Times New Roman"/>
                <a:ea typeface="方正细黑一简体"/>
                <a:cs typeface="Times New Roman"/>
              </a:rPr>
              <a:t>占有少量的牲畜等生产资料　</a:t>
            </a:r>
            <a:r>
              <a:rPr lang="zh-CN" altLang="zh-CN" b="1" kern="100" dirty="0">
                <a:latin typeface="宋体"/>
                <a:cs typeface="宋体"/>
              </a:rPr>
              <a:t>②</a:t>
            </a:r>
            <a:r>
              <a:rPr lang="zh-CN" altLang="zh-CN" b="1" kern="100" dirty="0">
                <a:latin typeface="Times New Roman"/>
                <a:ea typeface="方正细黑一简体"/>
                <a:cs typeface="Times New Roman"/>
              </a:rPr>
              <a:t>仅有对劳动产品的支配权　</a:t>
            </a:r>
            <a:endParaRPr lang="zh-CN" altLang="zh-CN" sz="1050" kern="100" dirty="0">
              <a:latin typeface="宋体"/>
              <a:cs typeface="Courier New"/>
            </a:endParaRPr>
          </a:p>
          <a:p>
            <a:pPr indent="713740" algn="just">
              <a:tabLst>
                <a:tab pos="5311140" algn="l"/>
              </a:tabLst>
            </a:pPr>
            <a:r>
              <a:rPr lang="zh-CN" altLang="zh-CN" b="1" kern="100" dirty="0">
                <a:latin typeface="宋体"/>
                <a:cs typeface="宋体"/>
              </a:rPr>
              <a:t>③</a:t>
            </a:r>
            <a:r>
              <a:rPr lang="zh-CN" altLang="zh-CN" b="1" kern="100" dirty="0">
                <a:latin typeface="Times New Roman"/>
                <a:ea typeface="方正细黑一简体"/>
                <a:cs typeface="Times New Roman"/>
              </a:rPr>
              <a:t>毫无人身自由，被强制劳动　</a:t>
            </a:r>
            <a:r>
              <a:rPr lang="zh-CN" altLang="zh-CN" b="1" kern="100" dirty="0">
                <a:latin typeface="宋体"/>
                <a:cs typeface="宋体"/>
              </a:rPr>
              <a:t>④</a:t>
            </a:r>
            <a:r>
              <a:rPr lang="zh-CN" altLang="zh-CN" b="1" kern="100" dirty="0">
                <a:latin typeface="Times New Roman"/>
                <a:ea typeface="方正细黑一简体"/>
                <a:cs typeface="Times New Roman"/>
              </a:rPr>
              <a:t>只获得最低限度生活资料</a:t>
            </a:r>
            <a:endParaRPr lang="zh-CN" altLang="zh-CN" sz="1050" kern="100" dirty="0">
              <a:latin typeface="宋体"/>
              <a:cs typeface="Courier New"/>
            </a:endParaRPr>
          </a:p>
          <a:p>
            <a:pPr indent="713740" algn="just">
              <a:tabLst>
                <a:tab pos="5311140" algn="l"/>
              </a:tabLst>
            </a:pP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a:t>
            </a:r>
            <a:r>
              <a:rPr lang="zh-CN" altLang="zh-CN" b="1" kern="100" dirty="0">
                <a:latin typeface="宋体"/>
                <a:cs typeface="宋体"/>
              </a:rPr>
              <a:t>①②</a:t>
            </a:r>
            <a:r>
              <a:rPr lang="en-US" altLang="zh-CN" b="1" kern="100" dirty="0">
                <a:latin typeface="Times New Roman"/>
                <a:ea typeface="方正细黑一简体"/>
                <a:cs typeface="Courier New"/>
              </a:rPr>
              <a:t>  	B</a:t>
            </a:r>
            <a:r>
              <a:rPr lang="zh-CN" altLang="zh-CN" b="1" kern="100" dirty="0">
                <a:latin typeface="Times New Roman"/>
                <a:ea typeface="方正细黑一简体"/>
                <a:cs typeface="Times New Roman"/>
              </a:rPr>
              <a:t>．</a:t>
            </a:r>
            <a:r>
              <a:rPr lang="zh-CN" altLang="zh-CN" b="1" kern="100" dirty="0">
                <a:latin typeface="宋体"/>
                <a:cs typeface="宋体"/>
              </a:rPr>
              <a:t>①④</a:t>
            </a:r>
            <a:r>
              <a:rPr lang="en-US" altLang="zh-CN" b="1" kern="100" dirty="0">
                <a:latin typeface="Times New Roman"/>
                <a:ea typeface="方正细黑一简体"/>
                <a:cs typeface="Courier New"/>
              </a:rPr>
              <a:t>  </a:t>
            </a:r>
            <a:endParaRPr lang="zh-CN" altLang="zh-CN" sz="1050" kern="100" dirty="0">
              <a:latin typeface="宋体"/>
              <a:cs typeface="Courier New"/>
            </a:endParaRPr>
          </a:p>
          <a:p>
            <a:pPr indent="713740" algn="just">
              <a:tabLst>
                <a:tab pos="5311140" algn="l"/>
              </a:tabLst>
            </a:pPr>
            <a:r>
              <a:rPr lang="en-US" altLang="zh-CN" b="1" kern="100" dirty="0">
                <a:latin typeface="Times New Roman"/>
                <a:ea typeface="方正细黑一简体"/>
                <a:cs typeface="Courier New"/>
              </a:rPr>
              <a:t>C</a:t>
            </a:r>
            <a:r>
              <a:rPr lang="zh-CN" altLang="zh-CN" b="1" kern="100" dirty="0">
                <a:latin typeface="Times New Roman"/>
                <a:ea typeface="方正细黑一简体"/>
                <a:cs typeface="Times New Roman"/>
              </a:rPr>
              <a:t>．</a:t>
            </a:r>
            <a:r>
              <a:rPr lang="zh-CN" altLang="zh-CN" b="1" kern="100" dirty="0">
                <a:latin typeface="宋体"/>
                <a:cs typeface="宋体"/>
              </a:rPr>
              <a:t>②③</a:t>
            </a:r>
            <a:r>
              <a:rPr lang="en-US" altLang="zh-CN" b="1" kern="100" dirty="0">
                <a:latin typeface="Times New Roman"/>
                <a:ea typeface="方正细黑一简体"/>
                <a:cs typeface="Courier New"/>
              </a:rPr>
              <a:t>  	D</a:t>
            </a:r>
            <a:r>
              <a:rPr lang="zh-CN" altLang="zh-CN" b="1" kern="100" dirty="0">
                <a:latin typeface="Times New Roman"/>
                <a:ea typeface="方正细黑一简体"/>
                <a:cs typeface="Times New Roman"/>
              </a:rPr>
              <a:t>．</a:t>
            </a:r>
            <a:r>
              <a:rPr lang="zh-CN" altLang="zh-CN" b="1" kern="100" dirty="0">
                <a:latin typeface="宋体"/>
                <a:cs typeface="宋体"/>
              </a:rPr>
              <a:t>③④</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1283797400"/>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1495329"/>
            <a:ext cx="10975658" cy="3805880"/>
          </a:xfrm>
        </p:spPr>
        <p:txBody>
          <a:bodyPr/>
          <a:lstStyle/>
          <a:p>
            <a:pPr indent="713740" algn="just">
              <a:tabLst>
                <a:tab pos="5311140" algn="l"/>
              </a:tabLst>
            </a:pPr>
            <a:r>
              <a:rPr lang="zh-CN" altLang="zh-CN" b="1" kern="100" dirty="0">
                <a:solidFill>
                  <a:srgbClr val="FF0000"/>
                </a:solidFill>
                <a:latin typeface="Times New Roman"/>
                <a:ea typeface="方正细黑一简体"/>
                <a:cs typeface="Times New Roman"/>
              </a:rPr>
              <a:t>答案：</a:t>
            </a:r>
            <a:r>
              <a:rPr lang="en-US" altLang="zh-CN" b="1" kern="100" dirty="0">
                <a:latin typeface="Times New Roman"/>
                <a:ea typeface="方正细黑一简体"/>
                <a:cs typeface="Courier New"/>
              </a:rPr>
              <a:t>D</a:t>
            </a:r>
            <a:r>
              <a:rPr lang="zh-CN" altLang="zh-CN" b="1" kern="100" dirty="0">
                <a:latin typeface="Times New Roman"/>
                <a:ea typeface="方正细黑一简体"/>
                <a:cs typeface="Times New Roman"/>
              </a:rPr>
              <a:t>　</a:t>
            </a:r>
            <a:endParaRPr lang="zh-CN" altLang="zh-CN" sz="1050" kern="100" dirty="0">
              <a:latin typeface="宋体"/>
              <a:cs typeface="Courier New"/>
            </a:endParaRPr>
          </a:p>
          <a:p>
            <a:pPr indent="713740" algn="just">
              <a:tabLst>
                <a:tab pos="5311140" algn="l"/>
              </a:tabLst>
            </a:pPr>
            <a:r>
              <a:rPr lang="zh-CN" altLang="zh-CN" b="1" kern="100" dirty="0">
                <a:solidFill>
                  <a:srgbClr val="FF0000"/>
                </a:solidFill>
                <a:latin typeface="Times New Roman"/>
                <a:ea typeface="方正细黑一简体"/>
                <a:cs typeface="Times New Roman"/>
              </a:rPr>
              <a:t>解析：</a:t>
            </a:r>
            <a:r>
              <a:rPr lang="zh-CN" altLang="zh-CN" b="1" kern="100" dirty="0">
                <a:latin typeface="Times New Roman"/>
                <a:ea typeface="方正细黑一简体"/>
                <a:cs typeface="Times New Roman"/>
              </a:rPr>
              <a:t>被俘虏的有扈氏氏族成员被当成奴隶，毫无人身自由，被强制劳动，只获得最低限度生活资料，不占有任何生产资料，</a:t>
            </a:r>
            <a:r>
              <a:rPr lang="zh-CN" altLang="zh-CN" b="1" kern="100" dirty="0">
                <a:latin typeface="宋体"/>
                <a:cs typeface="宋体"/>
              </a:rPr>
              <a:t>③④</a:t>
            </a:r>
            <a:r>
              <a:rPr lang="zh-CN" altLang="zh-CN" b="1" kern="100" dirty="0">
                <a:latin typeface="Times New Roman"/>
                <a:ea typeface="方正细黑一简体"/>
                <a:cs typeface="Times New Roman"/>
              </a:rPr>
              <a:t>正确，</a:t>
            </a:r>
            <a:r>
              <a:rPr lang="zh-CN" altLang="zh-CN" b="1" kern="100" dirty="0">
                <a:latin typeface="宋体"/>
                <a:cs typeface="宋体"/>
              </a:rPr>
              <a:t>①</a:t>
            </a:r>
            <a:r>
              <a:rPr lang="zh-CN" altLang="zh-CN" b="1" kern="100" dirty="0">
                <a:latin typeface="Times New Roman"/>
                <a:ea typeface="方正细黑一简体"/>
                <a:cs typeface="Times New Roman"/>
              </a:rPr>
              <a:t>排除。奴隶劳动的全部产品都归奴隶主占有和支配，</a:t>
            </a:r>
            <a:r>
              <a:rPr lang="zh-CN" altLang="zh-CN" b="1" kern="100" dirty="0">
                <a:latin typeface="宋体"/>
                <a:cs typeface="宋体"/>
              </a:rPr>
              <a:t>②</a:t>
            </a:r>
            <a:r>
              <a:rPr lang="zh-CN" altLang="zh-CN" b="1" kern="100" dirty="0">
                <a:latin typeface="Times New Roman"/>
                <a:ea typeface="方正细黑一简体"/>
                <a:cs typeface="Times New Roman"/>
              </a:rPr>
              <a:t>排除。</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38703486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wipe(down)">
                                      <p:cBhvr>
                                        <p:cTn id="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p:txBody>
          <a:bodyPr/>
          <a:lstStyle/>
          <a:p>
            <a:pPr indent="713740" algn="ctr">
              <a:tabLst>
                <a:tab pos="5311140" algn="l"/>
              </a:tabLst>
            </a:pPr>
            <a:r>
              <a:rPr lang="zh-CN" altLang="zh-CN" sz="3000" b="1" kern="100" dirty="0">
                <a:solidFill>
                  <a:schemeClr val="accent6">
                    <a:lumMod val="75000"/>
                  </a:schemeClr>
                </a:solidFill>
                <a:latin typeface="Times New Roman"/>
                <a:ea typeface="方正细黑一简体"/>
                <a:cs typeface="Times New Roman"/>
              </a:rPr>
              <a:t>目题逐解</a:t>
            </a:r>
            <a:r>
              <a:rPr lang="en-US" altLang="zh-CN" sz="3000" b="1" kern="100" dirty="0">
                <a:solidFill>
                  <a:schemeClr val="accent6">
                    <a:lumMod val="75000"/>
                  </a:schemeClr>
                </a:solidFill>
                <a:latin typeface="Times New Roman"/>
                <a:ea typeface="方正细黑一简体"/>
                <a:cs typeface="Courier New"/>
              </a:rPr>
              <a:t>(</a:t>
            </a:r>
            <a:r>
              <a:rPr lang="zh-CN" altLang="zh-CN" sz="3000" b="1" kern="100" dirty="0">
                <a:solidFill>
                  <a:schemeClr val="accent6">
                    <a:lumMod val="75000"/>
                  </a:schemeClr>
                </a:solidFill>
                <a:latin typeface="Times New Roman"/>
                <a:ea typeface="方正细黑一简体"/>
                <a:cs typeface="Times New Roman"/>
              </a:rPr>
              <a:t>二</a:t>
            </a:r>
            <a:r>
              <a:rPr lang="en-US" altLang="zh-CN" sz="3000" b="1" kern="100" dirty="0">
                <a:solidFill>
                  <a:schemeClr val="accent6">
                    <a:lumMod val="75000"/>
                  </a:schemeClr>
                </a:solidFill>
                <a:latin typeface="Times New Roman"/>
                <a:ea typeface="方正细黑一简体"/>
                <a:cs typeface="Courier New"/>
              </a:rPr>
              <a:t>)——</a:t>
            </a:r>
            <a:r>
              <a:rPr lang="zh-CN" altLang="zh-CN" sz="3000" b="1" kern="100" dirty="0">
                <a:solidFill>
                  <a:schemeClr val="accent6">
                    <a:lumMod val="75000"/>
                  </a:schemeClr>
                </a:solidFill>
                <a:latin typeface="Times New Roman"/>
                <a:ea typeface="方正细黑一简体"/>
                <a:cs typeface="Times New Roman"/>
              </a:rPr>
              <a:t>从封建社会到资本主义社会</a:t>
            </a:r>
            <a:endParaRPr lang="zh-CN" altLang="zh-CN" sz="3000" kern="100" dirty="0">
              <a:solidFill>
                <a:schemeClr val="accent6">
                  <a:lumMod val="75000"/>
                </a:schemeClr>
              </a:solidFill>
              <a:latin typeface="宋体"/>
              <a:cs typeface="Courier New"/>
            </a:endParaRPr>
          </a:p>
          <a:p>
            <a:pPr indent="713740" algn="just">
              <a:tabLst>
                <a:tab pos="5311140" algn="l"/>
              </a:tabLst>
            </a:pPr>
            <a:r>
              <a:rPr lang="zh-CN" altLang="zh-CN" b="1" kern="100" dirty="0">
                <a:solidFill>
                  <a:srgbClr val="0000FF"/>
                </a:solidFill>
                <a:latin typeface="Times New Roman"/>
                <a:ea typeface="方正细黑一简体"/>
                <a:cs typeface="Times New Roman"/>
              </a:rPr>
              <a:t>主干知识的理解、识记</a:t>
            </a:r>
            <a:endParaRPr lang="zh-CN" altLang="zh-CN" sz="1050" kern="100" dirty="0">
              <a:latin typeface="宋体"/>
              <a:cs typeface="Courier New"/>
            </a:endParaRPr>
          </a:p>
          <a:p>
            <a:pPr indent="713740" algn="just">
              <a:tabLst>
                <a:tab pos="5311140" algn="l"/>
              </a:tabLst>
            </a:pPr>
            <a:r>
              <a:rPr lang="en-US" altLang="zh-CN" b="1" kern="100" dirty="0">
                <a:solidFill>
                  <a:srgbClr val="0000FF"/>
                </a:solidFill>
                <a:latin typeface="Times New Roman"/>
                <a:ea typeface="方正细黑一简体"/>
                <a:cs typeface="Courier New"/>
              </a:rPr>
              <a:t>(</a:t>
            </a:r>
            <a:r>
              <a:rPr lang="zh-CN" altLang="zh-CN" b="1" kern="100" dirty="0">
                <a:solidFill>
                  <a:srgbClr val="0000FF"/>
                </a:solidFill>
                <a:latin typeface="Times New Roman"/>
                <a:ea typeface="方正细黑一简体"/>
                <a:cs typeface="Times New Roman"/>
              </a:rPr>
              <a:t>一</a:t>
            </a:r>
            <a:r>
              <a:rPr lang="en-US" altLang="zh-CN" b="1" kern="100" dirty="0">
                <a:solidFill>
                  <a:srgbClr val="0000FF"/>
                </a:solidFill>
                <a:latin typeface="Times New Roman"/>
                <a:ea typeface="方正细黑一简体"/>
                <a:cs typeface="Courier New"/>
              </a:rPr>
              <a:t>)</a:t>
            </a:r>
            <a:r>
              <a:rPr lang="zh-CN" altLang="zh-CN" b="1" kern="100" dirty="0">
                <a:solidFill>
                  <a:srgbClr val="0000FF"/>
                </a:solidFill>
                <a:latin typeface="Times New Roman"/>
                <a:ea typeface="方正细黑一简体"/>
                <a:cs typeface="Times New Roman"/>
              </a:rPr>
              <a:t>封建社会</a:t>
            </a:r>
            <a:endParaRPr lang="zh-CN" altLang="zh-CN" sz="1050" kern="100" dirty="0">
              <a:latin typeface="宋体"/>
              <a:cs typeface="Courier New"/>
            </a:endParaRPr>
          </a:p>
          <a:p>
            <a:pPr indent="713740" algn="just">
              <a:tabLst>
                <a:tab pos="5311140" algn="l"/>
              </a:tabLst>
            </a:pPr>
            <a:r>
              <a:rPr lang="en-US" altLang="zh-CN" b="1" kern="100" dirty="0">
                <a:solidFill>
                  <a:srgbClr val="0000FF"/>
                </a:solidFill>
                <a:latin typeface="Times New Roman"/>
                <a:ea typeface="方正细黑一简体"/>
                <a:cs typeface="Courier New"/>
              </a:rPr>
              <a:t>1</a:t>
            </a:r>
            <a:r>
              <a:rPr lang="zh-CN" altLang="zh-CN" b="1" kern="100" dirty="0">
                <a:latin typeface="Times New Roman"/>
                <a:ea typeface="方正细黑一简体"/>
                <a:cs typeface="Times New Roman"/>
              </a:rPr>
              <a:t>．</a:t>
            </a:r>
            <a:r>
              <a:rPr lang="zh-CN" altLang="zh-CN" b="1" kern="100" dirty="0">
                <a:solidFill>
                  <a:srgbClr val="0000FF"/>
                </a:solidFill>
                <a:latin typeface="Times New Roman"/>
                <a:ea typeface="方正细黑一简体"/>
                <a:cs typeface="Times New Roman"/>
              </a:rPr>
              <a:t>产生</a:t>
            </a:r>
            <a:r>
              <a:rPr lang="zh-CN" altLang="zh-CN" b="1" kern="100" dirty="0">
                <a:latin typeface="Times New Roman"/>
                <a:ea typeface="方正细黑一简体"/>
                <a:cs typeface="Times New Roman"/>
              </a:rPr>
              <a:t>：奴隶社会后期，</a:t>
            </a:r>
            <a:r>
              <a:rPr lang="zh-CN" altLang="zh-CN" b="1" kern="100" dirty="0" smtClean="0">
                <a:latin typeface="Times New Roman"/>
                <a:ea typeface="方正细黑一简体"/>
                <a:cs typeface="Times New Roman"/>
              </a:rPr>
              <a:t>当</a:t>
            </a:r>
            <a:r>
              <a:rPr lang="en-US" altLang="zh-CN" b="1" u="sng" kern="100" dirty="0" smtClean="0">
                <a:latin typeface="Times New Roman"/>
                <a:ea typeface="方正细黑一简体"/>
                <a:cs typeface="Times New Roman"/>
              </a:rPr>
              <a:t>           </a:t>
            </a:r>
            <a:r>
              <a:rPr lang="zh-CN" altLang="zh-CN" b="1" kern="100" dirty="0" smtClean="0">
                <a:latin typeface="Times New Roman"/>
                <a:ea typeface="方正细黑一简体"/>
                <a:cs typeface="Times New Roman"/>
              </a:rPr>
              <a:t>发</a:t>
            </a:r>
            <a:r>
              <a:rPr lang="zh-CN" altLang="zh-CN" b="1" kern="100" dirty="0">
                <a:latin typeface="Times New Roman"/>
                <a:ea typeface="方正细黑一简体"/>
                <a:cs typeface="Times New Roman"/>
              </a:rPr>
              <a:t>展到新的水平时，出现了封建制生产关系。</a:t>
            </a:r>
            <a:endParaRPr lang="zh-CN" altLang="zh-CN" sz="1050" kern="100" dirty="0">
              <a:latin typeface="宋体"/>
              <a:cs typeface="Courier New"/>
            </a:endParaRPr>
          </a:p>
          <a:p>
            <a:endParaRPr lang="zh-CN" altLang="en-US" dirty="0"/>
          </a:p>
        </p:txBody>
      </p:sp>
      <p:sp>
        <p:nvSpPr>
          <p:cNvPr id="4" name="矩形 3"/>
          <p:cNvSpPr/>
          <p:nvPr/>
        </p:nvSpPr>
        <p:spPr>
          <a:xfrm>
            <a:off x="5839006" y="3501008"/>
            <a:ext cx="1266693"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生产力</a:t>
            </a:r>
            <a:endParaRPr lang="zh-CN" altLang="en-US" dirty="0"/>
          </a:p>
        </p:txBody>
      </p:sp>
    </p:spTree>
    <p:extLst>
      <p:ext uri="{BB962C8B-B14F-4D97-AF65-F5344CB8AC3E}">
        <p14:creationId xmlns:p14="http://schemas.microsoft.com/office/powerpoint/2010/main" val="33941521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336947" y="476672"/>
            <a:ext cx="10975658" cy="4525963"/>
          </a:xfrm>
        </p:spPr>
        <p:txBody>
          <a:bodyPr/>
          <a:lstStyle/>
          <a:p>
            <a:pPr indent="713740" algn="just">
              <a:tabLst>
                <a:tab pos="5311140" algn="l"/>
              </a:tabLst>
            </a:pPr>
            <a:r>
              <a:rPr lang="en-US" altLang="zh-CN" b="1" kern="100" dirty="0">
                <a:solidFill>
                  <a:srgbClr val="0000FF"/>
                </a:solidFill>
                <a:latin typeface="Times New Roman"/>
                <a:ea typeface="方正细黑一简体"/>
                <a:cs typeface="Courier New"/>
              </a:rPr>
              <a:t>2</a:t>
            </a:r>
            <a:r>
              <a:rPr lang="zh-CN" altLang="zh-CN" b="1" kern="100" dirty="0">
                <a:latin typeface="Times New Roman"/>
                <a:ea typeface="方正细黑一简体"/>
                <a:cs typeface="Times New Roman"/>
              </a:rPr>
              <a:t>．</a:t>
            </a:r>
            <a:r>
              <a:rPr lang="zh-CN" altLang="zh-CN" b="1" kern="100" dirty="0">
                <a:solidFill>
                  <a:srgbClr val="0000FF"/>
                </a:solidFill>
                <a:latin typeface="Times New Roman"/>
                <a:ea typeface="方正细黑一简体"/>
                <a:cs typeface="Times New Roman"/>
              </a:rPr>
              <a:t>封建制生产关系的特点</a:t>
            </a:r>
            <a:endParaRPr lang="zh-CN" altLang="zh-CN" sz="1050" kern="100" dirty="0">
              <a:latin typeface="宋体"/>
              <a:cs typeface="Courier New"/>
            </a:endParaRPr>
          </a:p>
          <a:p>
            <a:endParaRPr lang="zh-CN" altLang="en-US" dirty="0"/>
          </a:p>
        </p:txBody>
      </p:sp>
      <p:graphicFrame>
        <p:nvGraphicFramePr>
          <p:cNvPr id="4" name="表格 3"/>
          <p:cNvGraphicFramePr>
            <a:graphicFrameLocks noGrp="1"/>
          </p:cNvGraphicFramePr>
          <p:nvPr>
            <p:extLst>
              <p:ext uri="{D42A27DB-BD31-4B8C-83A1-F6EECF244321}">
                <p14:modId xmlns:p14="http://schemas.microsoft.com/office/powerpoint/2010/main" val="2188708619"/>
              </p:ext>
            </p:extLst>
          </p:nvPr>
        </p:nvGraphicFramePr>
        <p:xfrm>
          <a:off x="841003" y="1378868"/>
          <a:ext cx="10369152" cy="4525963"/>
        </p:xfrm>
        <a:graphic>
          <a:graphicData uri="http://schemas.openxmlformats.org/drawingml/2006/table">
            <a:tbl>
              <a:tblPr/>
              <a:tblGrid>
                <a:gridCol w="1146119"/>
                <a:gridCol w="9223033"/>
              </a:tblGrid>
              <a:tr h="3168174">
                <a:tc>
                  <a:txBody>
                    <a:bodyPr/>
                    <a:lstStyle/>
                    <a:p>
                      <a:pPr algn="ctr">
                        <a:lnSpc>
                          <a:spcPct val="150000"/>
                        </a:lnSpc>
                        <a:spcAft>
                          <a:spcPts val="0"/>
                        </a:spcAft>
                        <a:tabLst>
                          <a:tab pos="5311140" algn="l"/>
                        </a:tabLst>
                      </a:pPr>
                      <a:r>
                        <a:rPr lang="zh-CN" sz="2800" b="1" kern="100" dirty="0">
                          <a:effectLst/>
                          <a:latin typeface="Times New Roman"/>
                          <a:ea typeface="方正细黑一简体"/>
                          <a:cs typeface="Times New Roman"/>
                        </a:rPr>
                        <a:t>特点</a:t>
                      </a:r>
                      <a:endParaRPr lang="zh-CN" sz="2800" kern="100" dirty="0">
                        <a:effectLst/>
                        <a:latin typeface="宋体"/>
                        <a:cs typeface="Courier New"/>
                      </a:endParaRPr>
                    </a:p>
                  </a:txBody>
                  <a:tcPr marL="48492" marR="484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5311140" algn="l"/>
                        </a:tabLst>
                      </a:pPr>
                      <a:r>
                        <a:rPr lang="zh-CN" sz="2800" b="1" kern="100" dirty="0">
                          <a:effectLst/>
                          <a:latin typeface="Times New Roman"/>
                          <a:ea typeface="方正细黑一简体"/>
                          <a:cs typeface="Times New Roman"/>
                        </a:rPr>
                        <a:t>地主占有绝大部</a:t>
                      </a:r>
                      <a:r>
                        <a:rPr lang="zh-CN" sz="2800" b="1" kern="100" dirty="0" smtClean="0">
                          <a:effectLst/>
                          <a:latin typeface="Times New Roman"/>
                          <a:ea typeface="方正细黑一简体"/>
                          <a:cs typeface="Times New Roman"/>
                        </a:rPr>
                        <a:t>分</a:t>
                      </a:r>
                      <a:r>
                        <a:rPr lang="en-US" altLang="zh-CN" sz="2800" b="1" u="sng" kern="100" dirty="0" smtClean="0">
                          <a:effectLst/>
                          <a:latin typeface="Times New Roman"/>
                          <a:ea typeface="方正细黑一简体"/>
                          <a:cs typeface="Times New Roman"/>
                        </a:rPr>
                        <a:t>          </a:t>
                      </a:r>
                      <a:r>
                        <a:rPr lang="zh-CN" sz="2800" b="1" kern="100" dirty="0" smtClean="0">
                          <a:effectLst/>
                          <a:latin typeface="Times New Roman"/>
                          <a:ea typeface="方正细黑一简体"/>
                          <a:cs typeface="Times New Roman"/>
                        </a:rPr>
                        <a:t>，</a:t>
                      </a:r>
                      <a:r>
                        <a:rPr lang="zh-CN" sz="2800" b="1" kern="100" dirty="0">
                          <a:effectLst/>
                          <a:latin typeface="Times New Roman"/>
                          <a:ea typeface="方正细黑一简体"/>
                          <a:cs typeface="Times New Roman"/>
                        </a:rPr>
                        <a:t>通过收取地租等方式，占有农</a:t>
                      </a:r>
                      <a:r>
                        <a:rPr lang="zh-CN" sz="2800" b="1" kern="100" dirty="0" smtClean="0">
                          <a:effectLst/>
                          <a:latin typeface="Times New Roman"/>
                          <a:ea typeface="方正细黑一简体"/>
                          <a:cs typeface="Times New Roman"/>
                        </a:rPr>
                        <a:t>民</a:t>
                      </a:r>
                      <a:endParaRPr lang="en-US" altLang="zh-CN" sz="2800" b="1" kern="100" dirty="0" smtClean="0">
                        <a:effectLst/>
                        <a:latin typeface="Times New Roman"/>
                        <a:ea typeface="方正细黑一简体"/>
                        <a:cs typeface="Times New Roman"/>
                      </a:endParaRPr>
                    </a:p>
                    <a:p>
                      <a:pPr algn="l">
                        <a:lnSpc>
                          <a:spcPct val="150000"/>
                        </a:lnSpc>
                        <a:spcAft>
                          <a:spcPts val="0"/>
                        </a:spcAft>
                        <a:tabLst>
                          <a:tab pos="5311140" algn="l"/>
                        </a:tabLst>
                      </a:pPr>
                      <a:r>
                        <a:rPr lang="en-US" altLang="zh-CN" sz="2800" b="1" u="sng" kern="100" dirty="0" smtClean="0">
                          <a:effectLst/>
                          <a:latin typeface="Times New Roman"/>
                          <a:ea typeface="方正细黑一简体"/>
                          <a:cs typeface="Times New Roman"/>
                        </a:rPr>
                        <a:t>              </a:t>
                      </a:r>
                      <a:r>
                        <a:rPr lang="zh-CN" sz="2800" b="1" kern="100" dirty="0" smtClean="0">
                          <a:effectLst/>
                          <a:latin typeface="Times New Roman"/>
                          <a:ea typeface="方正细黑一简体"/>
                          <a:cs typeface="Times New Roman"/>
                        </a:rPr>
                        <a:t>劳</a:t>
                      </a:r>
                      <a:r>
                        <a:rPr lang="zh-CN" sz="2800" b="1" kern="100" dirty="0">
                          <a:effectLst/>
                          <a:latin typeface="Times New Roman"/>
                          <a:ea typeface="方正细黑一简体"/>
                          <a:cs typeface="Times New Roman"/>
                        </a:rPr>
                        <a:t>动成果。相对于奴隶，农民有一定</a:t>
                      </a:r>
                      <a:r>
                        <a:rPr lang="zh-CN" sz="2800" b="1" kern="100" dirty="0" smtClean="0">
                          <a:effectLst/>
                          <a:latin typeface="Times New Roman"/>
                          <a:ea typeface="方正细黑一简体"/>
                          <a:cs typeface="Times New Roman"/>
                        </a:rPr>
                        <a:t>的</a:t>
                      </a:r>
                      <a:r>
                        <a:rPr lang="en-US" altLang="zh-CN" sz="2800" b="1" kern="100" dirty="0" smtClean="0">
                          <a:effectLst/>
                          <a:latin typeface="Times New Roman"/>
                          <a:ea typeface="方正细黑一简体"/>
                          <a:cs typeface="Times New Roman"/>
                        </a:rPr>
                        <a:t>_________</a:t>
                      </a:r>
                      <a:r>
                        <a:rPr lang="zh-CN" sz="2800" b="1" kern="100" dirty="0" smtClean="0">
                          <a:effectLst/>
                          <a:latin typeface="Times New Roman"/>
                          <a:ea typeface="方正细黑一简体"/>
                          <a:cs typeface="Times New Roman"/>
                        </a:rPr>
                        <a:t>，</a:t>
                      </a:r>
                      <a:r>
                        <a:rPr lang="zh-CN" sz="2800" b="1" kern="100" dirty="0">
                          <a:effectLst/>
                          <a:latin typeface="Times New Roman"/>
                          <a:ea typeface="方正细黑一简体"/>
                          <a:cs typeface="Times New Roman"/>
                        </a:rPr>
                        <a:t>有自己的劳动工具甚至少量土地，劳动成果除缴纳地租外，还能留下一部分</a:t>
                      </a:r>
                      <a:r>
                        <a:rPr lang="zh-CN" sz="2800" b="1" kern="100" dirty="0" smtClean="0">
                          <a:effectLst/>
                          <a:latin typeface="Times New Roman"/>
                          <a:ea typeface="方正细黑一简体"/>
                          <a:cs typeface="Times New Roman"/>
                        </a:rPr>
                        <a:t>归</a:t>
                      </a:r>
                      <a:r>
                        <a:rPr lang="en-US" altLang="zh-CN" sz="2800" b="1" u="sng" kern="100" dirty="0" smtClean="0">
                          <a:effectLst/>
                          <a:latin typeface="Times New Roman"/>
                          <a:ea typeface="方正细黑一简体"/>
                          <a:cs typeface="Times New Roman"/>
                        </a:rPr>
                        <a:t>         </a:t>
                      </a:r>
                      <a:r>
                        <a:rPr lang="zh-CN" sz="2800" b="1" kern="100" dirty="0" smtClean="0">
                          <a:effectLst/>
                          <a:latin typeface="Times New Roman"/>
                          <a:ea typeface="方正细黑一简体"/>
                          <a:cs typeface="Times New Roman"/>
                        </a:rPr>
                        <a:t>支</a:t>
                      </a:r>
                      <a:r>
                        <a:rPr lang="zh-CN" sz="2800" b="1" kern="100" dirty="0">
                          <a:effectLst/>
                          <a:latin typeface="Times New Roman"/>
                          <a:ea typeface="方正细黑一简体"/>
                          <a:cs typeface="Times New Roman"/>
                        </a:rPr>
                        <a:t>配</a:t>
                      </a:r>
                      <a:endParaRPr lang="zh-CN" sz="2800" kern="100" dirty="0">
                        <a:effectLst/>
                        <a:latin typeface="宋体"/>
                        <a:cs typeface="Courier New"/>
                      </a:endParaRPr>
                    </a:p>
                  </a:txBody>
                  <a:tcPr marL="48492" marR="484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357789">
                <a:tc>
                  <a:txBody>
                    <a:bodyPr/>
                    <a:lstStyle/>
                    <a:p>
                      <a:pPr algn="ctr">
                        <a:lnSpc>
                          <a:spcPct val="150000"/>
                        </a:lnSpc>
                        <a:spcAft>
                          <a:spcPts val="0"/>
                        </a:spcAft>
                        <a:tabLst>
                          <a:tab pos="5311140" algn="l"/>
                        </a:tabLst>
                      </a:pPr>
                      <a:r>
                        <a:rPr lang="zh-CN" sz="2800" b="1" kern="100">
                          <a:effectLst/>
                          <a:latin typeface="Times New Roman"/>
                          <a:ea typeface="方正细黑一简体"/>
                          <a:cs typeface="Times New Roman"/>
                        </a:rPr>
                        <a:t>影响</a:t>
                      </a:r>
                      <a:endParaRPr lang="zh-CN" sz="2800" kern="100">
                        <a:effectLst/>
                        <a:latin typeface="宋体"/>
                        <a:cs typeface="Courier New"/>
                      </a:endParaRPr>
                    </a:p>
                  </a:txBody>
                  <a:tcPr marL="48492" marR="484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5311140" algn="l"/>
                        </a:tabLst>
                      </a:pPr>
                      <a:r>
                        <a:rPr lang="zh-CN" sz="2800" b="1" kern="100" dirty="0">
                          <a:effectLst/>
                          <a:latin typeface="Times New Roman"/>
                          <a:ea typeface="方正细黑一简体"/>
                          <a:cs typeface="Times New Roman"/>
                        </a:rPr>
                        <a:t>农民能够比</a:t>
                      </a:r>
                      <a:r>
                        <a:rPr lang="zh-CN" sz="2800" b="1" kern="100" dirty="0" smtClean="0">
                          <a:effectLst/>
                          <a:latin typeface="Times New Roman"/>
                          <a:ea typeface="方正细黑一简体"/>
                          <a:cs typeface="Times New Roman"/>
                        </a:rPr>
                        <a:t>较</a:t>
                      </a:r>
                      <a:r>
                        <a:rPr lang="en-US" altLang="zh-CN" sz="2800" b="1" u="sng" kern="100" dirty="0" smtClean="0">
                          <a:effectLst/>
                          <a:latin typeface="Times New Roman"/>
                          <a:ea typeface="方正细黑一简体"/>
                          <a:cs typeface="Times New Roman"/>
                        </a:rPr>
                        <a:t>           </a:t>
                      </a:r>
                      <a:r>
                        <a:rPr lang="zh-CN" sz="2800" b="1" kern="100" dirty="0" smtClean="0">
                          <a:effectLst/>
                          <a:latin typeface="Times New Roman"/>
                          <a:ea typeface="方正细黑一简体"/>
                          <a:cs typeface="Times New Roman"/>
                        </a:rPr>
                        <a:t>地</a:t>
                      </a:r>
                      <a:r>
                        <a:rPr lang="zh-CN" sz="2800" b="1" kern="100" dirty="0">
                          <a:effectLst/>
                          <a:latin typeface="Times New Roman"/>
                          <a:ea typeface="方正细黑一简体"/>
                          <a:cs typeface="Times New Roman"/>
                        </a:rPr>
                        <a:t>劳动，有</a:t>
                      </a:r>
                      <a:r>
                        <a:rPr lang="zh-CN" sz="2800" b="1" kern="100" dirty="0" smtClean="0">
                          <a:effectLst/>
                          <a:latin typeface="Times New Roman"/>
                          <a:ea typeface="方正细黑一简体"/>
                          <a:cs typeface="Times New Roman"/>
                        </a:rPr>
                        <a:t>了</a:t>
                      </a:r>
                      <a:r>
                        <a:rPr lang="en-US" altLang="zh-CN" sz="2800" b="1" u="sng" kern="100" dirty="0" smtClean="0">
                          <a:effectLst/>
                          <a:latin typeface="Times New Roman"/>
                          <a:ea typeface="方正细黑一简体"/>
                          <a:cs typeface="Times New Roman"/>
                        </a:rPr>
                        <a:t>                      </a:t>
                      </a:r>
                      <a:r>
                        <a:rPr lang="zh-CN" sz="2800" b="1" kern="100" dirty="0" smtClean="0">
                          <a:effectLst/>
                          <a:latin typeface="Times New Roman"/>
                          <a:ea typeface="方正细黑一简体"/>
                          <a:cs typeface="Times New Roman"/>
                        </a:rPr>
                        <a:t>，</a:t>
                      </a:r>
                      <a:r>
                        <a:rPr lang="zh-CN" sz="2800" b="1" kern="100" dirty="0">
                          <a:effectLst/>
                          <a:latin typeface="Times New Roman"/>
                          <a:ea typeface="方正细黑一简体"/>
                          <a:cs typeface="Times New Roman"/>
                        </a:rPr>
                        <a:t>促进了社会生产的发展</a:t>
                      </a:r>
                      <a:endParaRPr lang="zh-CN" sz="2800" kern="100" dirty="0">
                        <a:effectLst/>
                        <a:latin typeface="宋体"/>
                        <a:cs typeface="Courier New"/>
                      </a:endParaRPr>
                    </a:p>
                  </a:txBody>
                  <a:tcPr marL="48492" marR="484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5" name="矩形 4"/>
          <p:cNvSpPr/>
          <p:nvPr/>
        </p:nvSpPr>
        <p:spPr>
          <a:xfrm>
            <a:off x="4873451" y="1772816"/>
            <a:ext cx="906017"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土地</a:t>
            </a:r>
            <a:endParaRPr lang="zh-CN" altLang="en-US" dirty="0"/>
          </a:p>
        </p:txBody>
      </p:sp>
      <p:sp>
        <p:nvSpPr>
          <p:cNvPr id="6" name="矩形 5"/>
          <p:cNvSpPr/>
          <p:nvPr/>
        </p:nvSpPr>
        <p:spPr>
          <a:xfrm>
            <a:off x="1993131" y="2420888"/>
            <a:ext cx="1266693"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大部分</a:t>
            </a:r>
            <a:endParaRPr lang="zh-CN" altLang="en-US" dirty="0"/>
          </a:p>
        </p:txBody>
      </p:sp>
      <p:sp>
        <p:nvSpPr>
          <p:cNvPr id="7" name="矩形 6"/>
          <p:cNvSpPr/>
          <p:nvPr/>
        </p:nvSpPr>
        <p:spPr>
          <a:xfrm>
            <a:off x="9265939" y="2407568"/>
            <a:ext cx="1627369"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人身自由</a:t>
            </a:r>
            <a:endParaRPr lang="zh-CN" altLang="en-US" dirty="0"/>
          </a:p>
        </p:txBody>
      </p:sp>
      <p:sp>
        <p:nvSpPr>
          <p:cNvPr id="8" name="矩形 7"/>
          <p:cNvSpPr/>
          <p:nvPr/>
        </p:nvSpPr>
        <p:spPr>
          <a:xfrm>
            <a:off x="4838848" y="3697868"/>
            <a:ext cx="906017"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自己</a:t>
            </a:r>
            <a:endParaRPr lang="zh-CN" altLang="en-US" dirty="0"/>
          </a:p>
        </p:txBody>
      </p:sp>
      <p:sp>
        <p:nvSpPr>
          <p:cNvPr id="9" name="矩形 8"/>
          <p:cNvSpPr/>
          <p:nvPr/>
        </p:nvSpPr>
        <p:spPr>
          <a:xfrm>
            <a:off x="4204418" y="4653136"/>
            <a:ext cx="906017"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自主</a:t>
            </a:r>
            <a:endParaRPr lang="zh-CN" altLang="en-US" dirty="0"/>
          </a:p>
        </p:txBody>
      </p:sp>
      <p:sp>
        <p:nvSpPr>
          <p:cNvPr id="10" name="矩形 9"/>
          <p:cNvSpPr/>
          <p:nvPr/>
        </p:nvSpPr>
        <p:spPr>
          <a:xfrm>
            <a:off x="7277894" y="4641046"/>
            <a:ext cx="1988045"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生产积极性</a:t>
            </a:r>
            <a:endParaRPr lang="zh-CN" altLang="en-US" dirty="0"/>
          </a:p>
        </p:txBody>
      </p:sp>
    </p:spTree>
    <p:extLst>
      <p:ext uri="{BB962C8B-B14F-4D97-AF65-F5344CB8AC3E}">
        <p14:creationId xmlns:p14="http://schemas.microsoft.com/office/powerpoint/2010/main" val="13681170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barn(inVertical)">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barn(inVertical)">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barn(inVertical)">
                                      <p:cBhvr>
                                        <p:cTn id="22" dur="500"/>
                                        <p:tgtEl>
                                          <p:spTgt spid="8"/>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barn(inVertical)">
                                      <p:cBhvr>
                                        <p:cTn id="27" dur="500"/>
                                        <p:tgtEl>
                                          <p:spTgt spid="9"/>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grpId="0" nodeType="clickEffect">
                                  <p:stCondLst>
                                    <p:cond delay="0"/>
                                  </p:stCondLst>
                                  <p:childTnLst>
                                    <p:set>
                                      <p:cBhvr>
                                        <p:cTn id="31" dur="1" fill="hold">
                                          <p:stCondLst>
                                            <p:cond delay="0"/>
                                          </p:stCondLst>
                                        </p:cTn>
                                        <p:tgtEl>
                                          <p:spTgt spid="10"/>
                                        </p:tgtEl>
                                        <p:attrNameLst>
                                          <p:attrName>style.visibility</p:attrName>
                                        </p:attrNameLst>
                                      </p:cBhvr>
                                      <p:to>
                                        <p:strVal val="visible"/>
                                      </p:to>
                                    </p:set>
                                    <p:animEffect transition="in" filter="barn(inVertical)">
                                      <p:cBhvr>
                                        <p:cTn id="3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8" grpId="0"/>
      <p:bldP spid="9" grpId="0"/>
      <p:bldP spid="10"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552971" y="919261"/>
            <a:ext cx="10975658" cy="4525963"/>
          </a:xfrm>
        </p:spPr>
        <p:txBody>
          <a:bodyPr/>
          <a:lstStyle/>
          <a:p>
            <a:pPr indent="713740" algn="just">
              <a:tabLst>
                <a:tab pos="5311140" algn="l"/>
              </a:tabLst>
            </a:pPr>
            <a:r>
              <a:rPr lang="en-US" altLang="zh-CN" b="1" kern="100" dirty="0">
                <a:solidFill>
                  <a:srgbClr val="0000FF"/>
                </a:solidFill>
                <a:latin typeface="Times New Roman"/>
                <a:ea typeface="方正细黑一简体"/>
                <a:cs typeface="Courier New"/>
              </a:rPr>
              <a:t>3</a:t>
            </a:r>
            <a:r>
              <a:rPr lang="zh-CN" altLang="zh-CN" b="1" kern="100" dirty="0">
                <a:latin typeface="Times New Roman"/>
                <a:ea typeface="方正细黑一简体"/>
                <a:cs typeface="Times New Roman"/>
              </a:rPr>
              <a:t>．</a:t>
            </a:r>
            <a:r>
              <a:rPr lang="zh-CN" altLang="zh-CN" b="1" kern="100" dirty="0">
                <a:solidFill>
                  <a:srgbClr val="0000FF"/>
                </a:solidFill>
                <a:latin typeface="Times New Roman"/>
                <a:ea typeface="方正细黑一简体"/>
                <a:cs typeface="Times New Roman"/>
              </a:rPr>
              <a:t>地主阶级剥削农民的基础和主要方式</a:t>
            </a:r>
            <a:endParaRPr lang="zh-CN" altLang="zh-CN" sz="1050" kern="100" dirty="0">
              <a:latin typeface="宋体"/>
              <a:cs typeface="Courier New"/>
            </a:endParaRPr>
          </a:p>
          <a:p>
            <a:endParaRPr lang="zh-CN" altLang="en-US" dirty="0"/>
          </a:p>
        </p:txBody>
      </p:sp>
      <p:graphicFrame>
        <p:nvGraphicFramePr>
          <p:cNvPr id="4" name="表格 3"/>
          <p:cNvGraphicFramePr>
            <a:graphicFrameLocks noGrp="1"/>
          </p:cNvGraphicFramePr>
          <p:nvPr>
            <p:extLst>
              <p:ext uri="{D42A27DB-BD31-4B8C-83A1-F6EECF244321}">
                <p14:modId xmlns:p14="http://schemas.microsoft.com/office/powerpoint/2010/main" val="309319249"/>
              </p:ext>
            </p:extLst>
          </p:nvPr>
        </p:nvGraphicFramePr>
        <p:xfrm>
          <a:off x="1057027" y="1955949"/>
          <a:ext cx="9865096" cy="3456383"/>
        </p:xfrm>
        <a:graphic>
          <a:graphicData uri="http://schemas.openxmlformats.org/drawingml/2006/table">
            <a:tbl>
              <a:tblPr/>
              <a:tblGrid>
                <a:gridCol w="2021536"/>
                <a:gridCol w="7843560"/>
              </a:tblGrid>
              <a:tr h="656969">
                <a:tc>
                  <a:txBody>
                    <a:bodyPr/>
                    <a:lstStyle/>
                    <a:p>
                      <a:pPr algn="ctr">
                        <a:lnSpc>
                          <a:spcPct val="150000"/>
                        </a:lnSpc>
                        <a:spcAft>
                          <a:spcPts val="0"/>
                        </a:spcAft>
                        <a:tabLst>
                          <a:tab pos="5311140" algn="l"/>
                        </a:tabLst>
                      </a:pPr>
                      <a:r>
                        <a:rPr lang="zh-CN" sz="2800" b="1" kern="100" dirty="0">
                          <a:effectLst/>
                          <a:latin typeface="Times New Roman"/>
                          <a:ea typeface="方正细黑一简体"/>
                          <a:cs typeface="Times New Roman"/>
                        </a:rPr>
                        <a:t>剥削基础</a:t>
                      </a:r>
                      <a:endParaRPr lang="zh-CN" sz="2800" kern="100" dirty="0">
                        <a:effectLst/>
                        <a:latin typeface="宋体"/>
                        <a:cs typeface="Courier New"/>
                      </a:endParaRPr>
                    </a:p>
                  </a:txBody>
                  <a:tcPr marL="40410" marR="4041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5311140" algn="l"/>
                        </a:tabLst>
                      </a:pPr>
                      <a:r>
                        <a:rPr lang="en-US" altLang="zh-CN" sz="2800" b="1" u="sng" kern="100" dirty="0" smtClean="0">
                          <a:effectLst/>
                          <a:latin typeface="Times New Roman"/>
                          <a:ea typeface="方正细黑一简体"/>
                          <a:cs typeface="Times New Roman"/>
                        </a:rPr>
                        <a:t>                              </a:t>
                      </a:r>
                      <a:r>
                        <a:rPr lang="zh-CN" sz="2800" b="1" kern="100" dirty="0" smtClean="0">
                          <a:effectLst/>
                          <a:latin typeface="Times New Roman"/>
                          <a:ea typeface="方正细黑一简体"/>
                          <a:cs typeface="Times New Roman"/>
                        </a:rPr>
                        <a:t>是</a:t>
                      </a:r>
                      <a:r>
                        <a:rPr lang="zh-CN" sz="2800" b="1" kern="100" dirty="0">
                          <a:effectLst/>
                          <a:latin typeface="Times New Roman"/>
                          <a:ea typeface="方正细黑一简体"/>
                          <a:cs typeface="Times New Roman"/>
                        </a:rPr>
                        <a:t>地主阶级剥削农民的基础</a:t>
                      </a:r>
                      <a:endParaRPr lang="zh-CN" sz="2800" kern="100" dirty="0">
                        <a:effectLst/>
                        <a:latin typeface="宋体"/>
                        <a:cs typeface="Courier New"/>
                      </a:endParaRPr>
                    </a:p>
                  </a:txBody>
                  <a:tcPr marL="40410" marR="4041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399707">
                <a:tc>
                  <a:txBody>
                    <a:bodyPr/>
                    <a:lstStyle/>
                    <a:p>
                      <a:pPr algn="ctr">
                        <a:lnSpc>
                          <a:spcPct val="150000"/>
                        </a:lnSpc>
                        <a:spcAft>
                          <a:spcPts val="0"/>
                        </a:spcAft>
                        <a:tabLst>
                          <a:tab pos="5311140" algn="l"/>
                        </a:tabLst>
                      </a:pPr>
                      <a:r>
                        <a:rPr lang="zh-CN" sz="2800" b="1" kern="100">
                          <a:effectLst/>
                          <a:latin typeface="Times New Roman"/>
                          <a:ea typeface="方正细黑一简体"/>
                          <a:cs typeface="Times New Roman"/>
                        </a:rPr>
                        <a:t>主要方式</a:t>
                      </a:r>
                      <a:endParaRPr lang="zh-CN" sz="2800" kern="100">
                        <a:effectLst/>
                        <a:latin typeface="宋体"/>
                        <a:cs typeface="Courier New"/>
                      </a:endParaRPr>
                    </a:p>
                  </a:txBody>
                  <a:tcPr marL="40410" marR="4041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5311140" algn="l"/>
                        </a:tabLst>
                      </a:pPr>
                      <a:r>
                        <a:rPr lang="zh-CN" sz="2800" b="1" kern="100" dirty="0">
                          <a:effectLst/>
                          <a:latin typeface="Times New Roman"/>
                          <a:ea typeface="方正细黑一简体"/>
                          <a:cs typeface="Times New Roman"/>
                        </a:rPr>
                        <a:t>收取地租。地租包</a:t>
                      </a:r>
                      <a:r>
                        <a:rPr lang="zh-CN" sz="2800" b="1" kern="100" dirty="0" smtClean="0">
                          <a:effectLst/>
                          <a:latin typeface="Times New Roman"/>
                          <a:ea typeface="方正细黑一简体"/>
                          <a:cs typeface="Times New Roman"/>
                        </a:rPr>
                        <a:t>括</a:t>
                      </a:r>
                      <a:r>
                        <a:rPr lang="en-US" altLang="zh-CN" sz="2800" b="1" u="sng" kern="100" dirty="0" smtClean="0">
                          <a:effectLst/>
                          <a:latin typeface="Times New Roman"/>
                          <a:ea typeface="方正细黑一简体"/>
                          <a:cs typeface="Times New Roman"/>
                        </a:rPr>
                        <a:t>          </a:t>
                      </a:r>
                      <a:r>
                        <a:rPr lang="zh-CN" sz="2800" b="1" kern="100" dirty="0" smtClean="0">
                          <a:effectLst/>
                          <a:latin typeface="Times New Roman"/>
                          <a:ea typeface="方正细黑一简体"/>
                          <a:cs typeface="Times New Roman"/>
                        </a:rPr>
                        <a:t>地</a:t>
                      </a:r>
                      <a:r>
                        <a:rPr lang="zh-CN" sz="2800" b="1" kern="100" dirty="0">
                          <a:effectLst/>
                          <a:latin typeface="Times New Roman"/>
                          <a:ea typeface="方正细黑一简体"/>
                          <a:cs typeface="Times New Roman"/>
                        </a:rPr>
                        <a:t>租、实物地租和货币地租</a:t>
                      </a:r>
                      <a:endParaRPr lang="zh-CN" sz="2800" kern="100" dirty="0">
                        <a:effectLst/>
                        <a:latin typeface="宋体"/>
                        <a:cs typeface="Courier New"/>
                      </a:endParaRPr>
                    </a:p>
                  </a:txBody>
                  <a:tcPr marL="40410" marR="4041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399707">
                <a:tc>
                  <a:txBody>
                    <a:bodyPr/>
                    <a:lstStyle/>
                    <a:p>
                      <a:pPr algn="ctr">
                        <a:lnSpc>
                          <a:spcPct val="150000"/>
                        </a:lnSpc>
                        <a:spcAft>
                          <a:spcPts val="0"/>
                        </a:spcAft>
                        <a:tabLst>
                          <a:tab pos="5311140" algn="l"/>
                        </a:tabLst>
                      </a:pPr>
                      <a:r>
                        <a:rPr lang="zh-CN" sz="2800" b="1" kern="100">
                          <a:effectLst/>
                          <a:latin typeface="Times New Roman"/>
                          <a:ea typeface="方正细黑一简体"/>
                          <a:cs typeface="Times New Roman"/>
                        </a:rPr>
                        <a:t>其他形式</a:t>
                      </a:r>
                      <a:endParaRPr lang="zh-CN" sz="2800" kern="100">
                        <a:effectLst/>
                        <a:latin typeface="宋体"/>
                        <a:cs typeface="Courier New"/>
                      </a:endParaRPr>
                    </a:p>
                  </a:txBody>
                  <a:tcPr marL="40410" marR="4041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5311140" algn="l"/>
                        </a:tabLst>
                      </a:pPr>
                      <a:r>
                        <a:rPr lang="zh-CN" sz="2800" b="1" kern="100" dirty="0">
                          <a:effectLst/>
                          <a:latin typeface="Times New Roman"/>
                          <a:ea typeface="方正细黑一简体"/>
                          <a:cs typeface="Times New Roman"/>
                        </a:rPr>
                        <a:t>利用高利贷，强迫农民缴纳苛捐杂税、从事各</a:t>
                      </a:r>
                      <a:r>
                        <a:rPr lang="zh-CN" sz="2800" b="1" kern="100" dirty="0" smtClean="0">
                          <a:effectLst/>
                          <a:latin typeface="Times New Roman"/>
                          <a:ea typeface="方正细黑一简体"/>
                          <a:cs typeface="Times New Roman"/>
                        </a:rPr>
                        <a:t>种</a:t>
                      </a:r>
                      <a:r>
                        <a:rPr lang="en-US" altLang="zh-CN" sz="2800" b="1" kern="100" dirty="0" smtClean="0">
                          <a:effectLst/>
                          <a:latin typeface="Times New Roman"/>
                          <a:ea typeface="方正细黑一简体"/>
                          <a:cs typeface="Times New Roman"/>
                        </a:rPr>
                        <a:t>_____</a:t>
                      </a:r>
                      <a:r>
                        <a:rPr lang="zh-CN" sz="2800" b="1" kern="100" dirty="0" smtClean="0">
                          <a:effectLst/>
                          <a:latin typeface="Times New Roman"/>
                          <a:ea typeface="方正细黑一简体"/>
                          <a:cs typeface="Times New Roman"/>
                        </a:rPr>
                        <a:t>来</a:t>
                      </a:r>
                      <a:r>
                        <a:rPr lang="zh-CN" sz="2800" b="1" kern="100" dirty="0">
                          <a:effectLst/>
                          <a:latin typeface="Times New Roman"/>
                          <a:ea typeface="方正细黑一简体"/>
                          <a:cs typeface="Times New Roman"/>
                        </a:rPr>
                        <a:t>剥削农民</a:t>
                      </a:r>
                      <a:endParaRPr lang="zh-CN" sz="2800" kern="100" dirty="0">
                        <a:effectLst/>
                        <a:latin typeface="宋体"/>
                        <a:cs typeface="Courier New"/>
                      </a:endParaRPr>
                    </a:p>
                  </a:txBody>
                  <a:tcPr marL="40410" marR="4041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5" name="矩形 4"/>
          <p:cNvSpPr/>
          <p:nvPr/>
        </p:nvSpPr>
        <p:spPr>
          <a:xfrm>
            <a:off x="3463733" y="2041684"/>
            <a:ext cx="2709396"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封建土地所有制</a:t>
            </a:r>
            <a:endParaRPr lang="zh-CN" altLang="en-US" dirty="0"/>
          </a:p>
        </p:txBody>
      </p:sp>
      <p:sp>
        <p:nvSpPr>
          <p:cNvPr id="6" name="矩形 5"/>
          <p:cNvSpPr/>
          <p:nvPr/>
        </p:nvSpPr>
        <p:spPr>
          <a:xfrm>
            <a:off x="6344053" y="2771403"/>
            <a:ext cx="906017"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劳役</a:t>
            </a:r>
            <a:endParaRPr lang="zh-CN" altLang="en-US" dirty="0"/>
          </a:p>
        </p:txBody>
      </p:sp>
      <p:sp>
        <p:nvSpPr>
          <p:cNvPr id="7" name="矩形 6"/>
          <p:cNvSpPr/>
          <p:nvPr/>
        </p:nvSpPr>
        <p:spPr>
          <a:xfrm>
            <a:off x="3103693" y="4797152"/>
            <a:ext cx="906017"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徭役</a:t>
            </a:r>
            <a:endParaRPr lang="zh-CN" altLang="en-US" dirty="0"/>
          </a:p>
        </p:txBody>
      </p:sp>
    </p:spTree>
    <p:extLst>
      <p:ext uri="{BB962C8B-B14F-4D97-AF65-F5344CB8AC3E}">
        <p14:creationId xmlns:p14="http://schemas.microsoft.com/office/powerpoint/2010/main" val="12837974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barn(inVertical)">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barn(inVertical)">
                                      <p:cBhvr>
                                        <p:cTn id="1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775249"/>
            <a:ext cx="10975658" cy="5246040"/>
          </a:xfrm>
        </p:spPr>
        <p:txBody>
          <a:bodyPr>
            <a:normAutofit/>
          </a:bodyPr>
          <a:lstStyle/>
          <a:p>
            <a:pPr indent="713740" algn="just">
              <a:tabLst>
                <a:tab pos="5311140" algn="l"/>
              </a:tabLst>
            </a:pPr>
            <a:r>
              <a:rPr lang="en-US" altLang="zh-CN" b="1" kern="100" dirty="0">
                <a:solidFill>
                  <a:srgbClr val="0000FF"/>
                </a:solidFill>
                <a:latin typeface="Times New Roman"/>
                <a:ea typeface="方正细黑一简体"/>
                <a:cs typeface="Courier New"/>
              </a:rPr>
              <a:t>4</a:t>
            </a:r>
            <a:r>
              <a:rPr lang="zh-CN" altLang="zh-CN" b="1" kern="100" dirty="0">
                <a:latin typeface="Times New Roman"/>
                <a:ea typeface="方正细黑一简体"/>
                <a:cs typeface="Times New Roman"/>
              </a:rPr>
              <a:t>．</a:t>
            </a:r>
            <a:r>
              <a:rPr lang="zh-CN" altLang="zh-CN" b="1" kern="100" dirty="0">
                <a:solidFill>
                  <a:srgbClr val="0000FF"/>
                </a:solidFill>
                <a:latin typeface="Times New Roman"/>
                <a:ea typeface="方正细黑一简体"/>
                <a:cs typeface="Times New Roman"/>
              </a:rPr>
              <a:t>地主阶级对劳动人民的封建专制统治</a:t>
            </a:r>
            <a:endParaRPr lang="zh-CN" altLang="zh-CN" sz="1050" kern="100" dirty="0">
              <a:latin typeface="宋体"/>
              <a:cs typeface="Courier New"/>
            </a:endParaRPr>
          </a:p>
          <a:p>
            <a:pPr indent="713740" algn="just">
              <a:tabLst>
                <a:tab pos="5311140" algn="l"/>
              </a:tabLst>
            </a:pPr>
            <a:r>
              <a:rPr lang="en-US" altLang="zh-CN" b="1" kern="100" dirty="0">
                <a:latin typeface="Times New Roman"/>
                <a:ea typeface="方正细黑一简体"/>
                <a:cs typeface="Courier New"/>
              </a:rPr>
              <a:t>(1)</a:t>
            </a:r>
            <a:r>
              <a:rPr lang="zh-CN" altLang="zh-CN" b="1" kern="100" dirty="0">
                <a:latin typeface="Times New Roman"/>
                <a:ea typeface="方正细黑一简体"/>
                <a:cs typeface="Times New Roman"/>
              </a:rPr>
              <a:t>封建国家的显著特征</a:t>
            </a:r>
            <a:r>
              <a:rPr lang="zh-CN" altLang="zh-CN" b="1" kern="100" dirty="0" smtClean="0">
                <a:latin typeface="Times New Roman"/>
                <a:ea typeface="方正细黑一简体"/>
                <a:cs typeface="Times New Roman"/>
              </a:rPr>
              <a:t>是</a:t>
            </a:r>
            <a:r>
              <a:rPr lang="en-US" altLang="zh-CN" b="1" u="sng" kern="100" dirty="0" smtClean="0">
                <a:latin typeface="Times New Roman"/>
                <a:ea typeface="方正细黑一简体"/>
                <a:cs typeface="Times New Roman"/>
              </a:rPr>
              <a:t>                  </a:t>
            </a:r>
            <a:r>
              <a:rPr lang="zh-CN" altLang="zh-CN" b="1" kern="100" dirty="0" smtClean="0">
                <a:latin typeface="Times New Roman"/>
                <a:ea typeface="方正细黑一简体"/>
                <a:cs typeface="Times New Roman"/>
              </a:rPr>
              <a:t>、</a:t>
            </a:r>
            <a:r>
              <a:rPr lang="zh-CN" altLang="zh-CN" b="1" kern="100" dirty="0">
                <a:latin typeface="Times New Roman"/>
                <a:ea typeface="方正细黑一简体"/>
                <a:cs typeface="Times New Roman"/>
              </a:rPr>
              <a:t>等级森严。</a:t>
            </a:r>
            <a:endParaRPr lang="zh-CN" altLang="zh-CN" sz="1050" kern="100" dirty="0">
              <a:latin typeface="宋体"/>
              <a:cs typeface="Courier New"/>
            </a:endParaRPr>
          </a:p>
          <a:p>
            <a:pPr indent="713740" algn="just">
              <a:tabLst>
                <a:tab pos="5311140" algn="l"/>
              </a:tabLst>
            </a:pPr>
            <a:r>
              <a:rPr lang="en-US" altLang="zh-CN" b="1" kern="100" dirty="0">
                <a:latin typeface="Times New Roman"/>
                <a:ea typeface="方正细黑一简体"/>
                <a:cs typeface="Courier New"/>
              </a:rPr>
              <a:t>(2)</a:t>
            </a:r>
            <a:r>
              <a:rPr lang="zh-CN" altLang="zh-CN" b="1" kern="100" dirty="0">
                <a:latin typeface="Times New Roman"/>
                <a:ea typeface="方正细黑一简体"/>
                <a:cs typeface="Times New Roman"/>
              </a:rPr>
              <a:t>为了维护封建国家的统治，地主阶级还散布封建迷信、传播封建道德、鼓吹</a:t>
            </a:r>
            <a:r>
              <a:rPr lang="en-US" altLang="zh-CN" b="1" kern="100" dirty="0" smtClean="0">
                <a:latin typeface="Times New Roman"/>
                <a:ea typeface="方正细黑一简体"/>
                <a:cs typeface="Courier New"/>
              </a:rPr>
              <a:t>“</a:t>
            </a:r>
            <a:r>
              <a:rPr lang="en-US" altLang="zh-CN" b="1" u="sng" kern="100" dirty="0" smtClean="0">
                <a:latin typeface="Times New Roman"/>
                <a:ea typeface="方正细黑一简体"/>
                <a:cs typeface="Courier New"/>
              </a:rPr>
              <a:t>                   </a:t>
            </a:r>
            <a:r>
              <a:rPr lang="en-US" altLang="zh-CN" b="1" kern="100" dirty="0" smtClean="0">
                <a:latin typeface="Times New Roman"/>
                <a:ea typeface="方正细黑一简体"/>
                <a:cs typeface="Courier New"/>
              </a:rPr>
              <a:t>”</a:t>
            </a:r>
            <a:r>
              <a:rPr lang="zh-CN" altLang="zh-CN" b="1" kern="100" dirty="0">
                <a:latin typeface="Times New Roman"/>
                <a:ea typeface="方正细黑一简体"/>
                <a:cs typeface="Times New Roman"/>
              </a:rPr>
              <a:t>，钳制劳动人民的思想。</a:t>
            </a:r>
            <a:endParaRPr lang="zh-CN" altLang="zh-CN" sz="1050" kern="100" dirty="0">
              <a:latin typeface="宋体"/>
              <a:cs typeface="Courier New"/>
            </a:endParaRPr>
          </a:p>
          <a:p>
            <a:pPr indent="713740" algn="just">
              <a:tabLst>
                <a:tab pos="5311140" algn="l"/>
              </a:tabLst>
            </a:pPr>
            <a:r>
              <a:rPr lang="en-US" altLang="zh-CN" b="1" kern="100" dirty="0">
                <a:solidFill>
                  <a:srgbClr val="0000FF"/>
                </a:solidFill>
                <a:latin typeface="Times New Roman"/>
                <a:ea typeface="方正细黑一简体"/>
                <a:cs typeface="Courier New"/>
              </a:rPr>
              <a:t>5</a:t>
            </a:r>
            <a:r>
              <a:rPr lang="zh-CN" altLang="zh-CN" b="1" kern="100" dirty="0">
                <a:latin typeface="Times New Roman"/>
                <a:ea typeface="方正细黑一简体"/>
                <a:cs typeface="Times New Roman"/>
              </a:rPr>
              <a:t>．</a:t>
            </a:r>
            <a:r>
              <a:rPr lang="zh-CN" altLang="zh-CN" b="1" kern="100" dirty="0">
                <a:solidFill>
                  <a:srgbClr val="0000FF"/>
                </a:solidFill>
                <a:latin typeface="Times New Roman"/>
                <a:ea typeface="方正细黑一简体"/>
                <a:cs typeface="Times New Roman"/>
              </a:rPr>
              <a:t>封建社会主要矛盾</a:t>
            </a:r>
            <a:endParaRPr lang="zh-CN" altLang="zh-CN" sz="1050" kern="100" dirty="0">
              <a:latin typeface="宋体"/>
              <a:cs typeface="Courier New"/>
            </a:endParaRPr>
          </a:p>
          <a:p>
            <a:pPr indent="713740" algn="just">
              <a:tabLst>
                <a:tab pos="5311140" algn="l"/>
              </a:tabLst>
            </a:pPr>
            <a:r>
              <a:rPr lang="zh-CN" altLang="zh-CN" b="1" kern="100" dirty="0">
                <a:latin typeface="Times New Roman"/>
                <a:ea typeface="方正细黑一简体"/>
                <a:cs typeface="Times New Roman"/>
              </a:rPr>
              <a:t>在封建社会</a:t>
            </a:r>
            <a:r>
              <a:rPr lang="zh-CN" altLang="zh-CN" b="1" kern="100" dirty="0" smtClean="0">
                <a:latin typeface="Times New Roman"/>
                <a:ea typeface="方正细黑一简体"/>
                <a:cs typeface="Times New Roman"/>
              </a:rPr>
              <a:t>，</a:t>
            </a:r>
            <a:r>
              <a:rPr lang="en-US" altLang="zh-CN" b="1" u="sng" kern="100" dirty="0" smtClean="0">
                <a:latin typeface="Times New Roman"/>
                <a:ea typeface="方正细黑一简体"/>
                <a:cs typeface="Times New Roman"/>
              </a:rPr>
              <a:t>         </a:t>
            </a:r>
            <a:r>
              <a:rPr lang="zh-CN" altLang="zh-CN" b="1" kern="100" dirty="0" smtClean="0">
                <a:latin typeface="Times New Roman"/>
                <a:ea typeface="方正细黑一简体"/>
                <a:cs typeface="Times New Roman"/>
              </a:rPr>
              <a:t>阶</a:t>
            </a:r>
            <a:r>
              <a:rPr lang="zh-CN" altLang="zh-CN" b="1" kern="100" dirty="0">
                <a:latin typeface="Times New Roman"/>
                <a:ea typeface="方正细黑一简体"/>
                <a:cs typeface="Times New Roman"/>
              </a:rPr>
              <a:t>级</a:t>
            </a:r>
            <a:r>
              <a:rPr lang="zh-CN" altLang="zh-CN" b="1" kern="100" dirty="0" smtClean="0">
                <a:latin typeface="Times New Roman"/>
                <a:ea typeface="方正细黑一简体"/>
                <a:cs typeface="Times New Roman"/>
              </a:rPr>
              <a:t>和</a:t>
            </a:r>
            <a:r>
              <a:rPr lang="en-US" altLang="zh-CN" b="1" u="sng" kern="100" dirty="0" smtClean="0">
                <a:latin typeface="Times New Roman"/>
                <a:ea typeface="方正细黑一简体"/>
                <a:cs typeface="Times New Roman"/>
              </a:rPr>
              <a:t>        </a:t>
            </a:r>
            <a:r>
              <a:rPr lang="zh-CN" altLang="zh-CN" b="1" kern="100" dirty="0" smtClean="0">
                <a:latin typeface="Times New Roman"/>
                <a:ea typeface="方正细黑一简体"/>
                <a:cs typeface="Times New Roman"/>
              </a:rPr>
              <a:t>阶</a:t>
            </a:r>
            <a:r>
              <a:rPr lang="zh-CN" altLang="zh-CN" b="1" kern="100" dirty="0">
                <a:latin typeface="Times New Roman"/>
                <a:ea typeface="方正细黑一简体"/>
                <a:cs typeface="Times New Roman"/>
              </a:rPr>
              <a:t>级是两个基本阶级，这两个阶级之间的矛盾是封建社会的主要矛盾。</a:t>
            </a:r>
            <a:r>
              <a:rPr lang="en-US" altLang="zh-CN" b="1" kern="100" dirty="0">
                <a:latin typeface="Times New Roman"/>
                <a:ea typeface="方正细黑一简体"/>
                <a:cs typeface="Courier New"/>
              </a:rPr>
              <a:t> </a:t>
            </a:r>
            <a:endParaRPr lang="zh-CN" altLang="zh-CN" sz="1050" kern="100" dirty="0">
              <a:latin typeface="宋体"/>
              <a:cs typeface="Courier New"/>
            </a:endParaRPr>
          </a:p>
          <a:p>
            <a:endParaRPr lang="zh-CN" altLang="en-US" dirty="0"/>
          </a:p>
        </p:txBody>
      </p:sp>
      <p:sp>
        <p:nvSpPr>
          <p:cNvPr id="4" name="矩形 3"/>
          <p:cNvSpPr/>
          <p:nvPr/>
        </p:nvSpPr>
        <p:spPr>
          <a:xfrm>
            <a:off x="5449515" y="1628800"/>
            <a:ext cx="1627369"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君主专制</a:t>
            </a:r>
            <a:endParaRPr lang="zh-CN" altLang="en-US" dirty="0"/>
          </a:p>
        </p:txBody>
      </p:sp>
      <p:sp>
        <p:nvSpPr>
          <p:cNvPr id="5" name="矩形 4"/>
          <p:cNvSpPr/>
          <p:nvPr/>
        </p:nvSpPr>
        <p:spPr>
          <a:xfrm>
            <a:off x="3001243" y="2996952"/>
            <a:ext cx="1627369"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君权神授</a:t>
            </a:r>
            <a:endParaRPr lang="zh-CN" altLang="en-US" dirty="0"/>
          </a:p>
        </p:txBody>
      </p:sp>
      <p:sp>
        <p:nvSpPr>
          <p:cNvPr id="6" name="矩形 5"/>
          <p:cNvSpPr/>
          <p:nvPr/>
        </p:nvSpPr>
        <p:spPr>
          <a:xfrm>
            <a:off x="3577307" y="4437112"/>
            <a:ext cx="906017"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农民</a:t>
            </a:r>
            <a:endParaRPr lang="zh-CN" altLang="en-US" dirty="0"/>
          </a:p>
        </p:txBody>
      </p:sp>
      <p:sp>
        <p:nvSpPr>
          <p:cNvPr id="7" name="矩形 6"/>
          <p:cNvSpPr/>
          <p:nvPr/>
        </p:nvSpPr>
        <p:spPr>
          <a:xfrm>
            <a:off x="5636964" y="4437112"/>
            <a:ext cx="906017"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地主</a:t>
            </a:r>
            <a:endParaRPr lang="zh-CN" altLang="en-US" dirty="0"/>
          </a:p>
        </p:txBody>
      </p:sp>
    </p:spTree>
    <p:extLst>
      <p:ext uri="{BB962C8B-B14F-4D97-AF65-F5344CB8AC3E}">
        <p14:creationId xmlns:p14="http://schemas.microsoft.com/office/powerpoint/2010/main" val="38703486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arn(inVertical)">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barn(inVertical)">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barn(inVertical)">
                                      <p:cBhvr>
                                        <p:cTn id="2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260648"/>
            <a:ext cx="10975658" cy="6408712"/>
          </a:xfrm>
        </p:spPr>
        <p:txBody>
          <a:bodyPr>
            <a:noAutofit/>
          </a:bodyPr>
          <a:lstStyle/>
          <a:p>
            <a:pPr indent="713740" algn="just">
              <a:lnSpc>
                <a:spcPct val="135000"/>
              </a:lnSpc>
              <a:tabLst>
                <a:tab pos="5311140" algn="l"/>
              </a:tabLst>
            </a:pPr>
            <a:r>
              <a:rPr lang="en-US" altLang="zh-CN" b="1" kern="100" dirty="0">
                <a:solidFill>
                  <a:srgbClr val="0000FF"/>
                </a:solidFill>
                <a:latin typeface="Times New Roman"/>
                <a:ea typeface="方正细黑一简体"/>
                <a:cs typeface="Courier New"/>
              </a:rPr>
              <a:t>(</a:t>
            </a:r>
            <a:r>
              <a:rPr lang="zh-CN" altLang="zh-CN" b="1" kern="100" dirty="0">
                <a:solidFill>
                  <a:srgbClr val="0000FF"/>
                </a:solidFill>
                <a:latin typeface="Times New Roman"/>
                <a:ea typeface="方正细黑一简体"/>
                <a:cs typeface="Times New Roman"/>
              </a:rPr>
              <a:t>二</a:t>
            </a:r>
            <a:r>
              <a:rPr lang="en-US" altLang="zh-CN" b="1" kern="100" dirty="0">
                <a:solidFill>
                  <a:srgbClr val="0000FF"/>
                </a:solidFill>
                <a:latin typeface="Times New Roman"/>
                <a:ea typeface="方正细黑一简体"/>
                <a:cs typeface="Courier New"/>
              </a:rPr>
              <a:t>)</a:t>
            </a:r>
            <a:r>
              <a:rPr lang="zh-CN" altLang="zh-CN" b="1" kern="100" dirty="0">
                <a:solidFill>
                  <a:srgbClr val="0000FF"/>
                </a:solidFill>
                <a:latin typeface="Times New Roman"/>
                <a:ea typeface="方正细黑一简体"/>
                <a:cs typeface="Times New Roman"/>
              </a:rPr>
              <a:t>资本主义社会</a:t>
            </a:r>
            <a:endParaRPr lang="zh-CN" altLang="zh-CN" kern="100" dirty="0">
              <a:latin typeface="宋体"/>
              <a:cs typeface="Courier New"/>
            </a:endParaRPr>
          </a:p>
          <a:p>
            <a:pPr indent="713740" algn="just">
              <a:lnSpc>
                <a:spcPct val="135000"/>
              </a:lnSpc>
              <a:tabLst>
                <a:tab pos="5311140" algn="l"/>
              </a:tabLst>
            </a:pPr>
            <a:r>
              <a:rPr lang="en-US" altLang="zh-CN" b="1" kern="100" dirty="0">
                <a:solidFill>
                  <a:srgbClr val="0000FF"/>
                </a:solidFill>
                <a:latin typeface="Times New Roman"/>
                <a:ea typeface="方正细黑一简体"/>
                <a:cs typeface="Courier New"/>
              </a:rPr>
              <a:t>1</a:t>
            </a:r>
            <a:r>
              <a:rPr lang="zh-CN" altLang="zh-CN" b="1" kern="100" dirty="0">
                <a:latin typeface="Times New Roman"/>
                <a:ea typeface="方正细黑一简体"/>
                <a:cs typeface="Times New Roman"/>
              </a:rPr>
              <a:t>．</a:t>
            </a:r>
            <a:r>
              <a:rPr lang="zh-CN" altLang="zh-CN" b="1" kern="100" dirty="0">
                <a:solidFill>
                  <a:srgbClr val="0000FF"/>
                </a:solidFill>
                <a:latin typeface="Times New Roman"/>
                <a:ea typeface="方正细黑一简体"/>
                <a:cs typeface="Times New Roman"/>
              </a:rPr>
              <a:t>萌芽</a:t>
            </a:r>
            <a:r>
              <a:rPr lang="zh-CN" altLang="zh-CN" b="1" kern="100" dirty="0">
                <a:latin typeface="Times New Roman"/>
                <a:ea typeface="方正细黑一简体"/>
                <a:cs typeface="Times New Roman"/>
              </a:rPr>
              <a:t>：封建社会后期，随着社会生产力</a:t>
            </a:r>
            <a:r>
              <a:rPr lang="zh-CN" altLang="zh-CN" b="1" kern="100" dirty="0" smtClean="0">
                <a:latin typeface="Times New Roman"/>
                <a:ea typeface="方正细黑一简体"/>
                <a:cs typeface="Times New Roman"/>
              </a:rPr>
              <a:t>和</a:t>
            </a:r>
            <a:r>
              <a:rPr lang="en-US" altLang="zh-CN" b="1" u="sng" kern="100" dirty="0" smtClean="0">
                <a:latin typeface="Times New Roman"/>
                <a:ea typeface="方正细黑一简体"/>
                <a:cs typeface="Times New Roman"/>
              </a:rPr>
              <a:t>               </a:t>
            </a:r>
            <a:r>
              <a:rPr lang="zh-CN" altLang="zh-CN" b="1" kern="100" dirty="0" smtClean="0">
                <a:latin typeface="Times New Roman"/>
                <a:ea typeface="方正细黑一简体"/>
                <a:cs typeface="Times New Roman"/>
              </a:rPr>
              <a:t>的</a:t>
            </a:r>
            <a:r>
              <a:rPr lang="zh-CN" altLang="zh-CN" b="1" kern="100" dirty="0">
                <a:latin typeface="Times New Roman"/>
                <a:ea typeface="方正细黑一简体"/>
                <a:cs typeface="Times New Roman"/>
              </a:rPr>
              <a:t>发展，资本主义生产关系</a:t>
            </a:r>
            <a:r>
              <a:rPr lang="zh-CN" altLang="zh-CN" b="1" kern="100" dirty="0" smtClean="0">
                <a:latin typeface="Times New Roman"/>
                <a:ea typeface="方正细黑一简体"/>
                <a:cs typeface="Times New Roman"/>
              </a:rPr>
              <a:t>在</a:t>
            </a:r>
            <a:r>
              <a:rPr lang="en-US" altLang="zh-CN" b="1" u="sng" kern="100" dirty="0" smtClean="0">
                <a:latin typeface="Times New Roman"/>
                <a:ea typeface="方正细黑一简体"/>
                <a:cs typeface="Times New Roman"/>
              </a:rPr>
              <a:t>                  </a:t>
            </a:r>
            <a:r>
              <a:rPr lang="zh-CN" altLang="zh-CN" b="1" kern="100" dirty="0" smtClean="0">
                <a:latin typeface="Times New Roman"/>
                <a:ea typeface="方正细黑一简体"/>
                <a:cs typeface="Times New Roman"/>
              </a:rPr>
              <a:t>内</a:t>
            </a:r>
            <a:r>
              <a:rPr lang="zh-CN" altLang="zh-CN" b="1" kern="100" dirty="0">
                <a:latin typeface="Times New Roman"/>
                <a:ea typeface="方正细黑一简体"/>
                <a:cs typeface="Times New Roman"/>
              </a:rPr>
              <a:t>部萌生出来。</a:t>
            </a:r>
            <a:endParaRPr lang="zh-CN" altLang="zh-CN" kern="100" dirty="0">
              <a:latin typeface="宋体"/>
              <a:cs typeface="Courier New"/>
            </a:endParaRPr>
          </a:p>
          <a:p>
            <a:pPr indent="713740" algn="just">
              <a:lnSpc>
                <a:spcPct val="135000"/>
              </a:lnSpc>
              <a:tabLst>
                <a:tab pos="5311140" algn="l"/>
              </a:tabLst>
            </a:pPr>
            <a:r>
              <a:rPr lang="en-US" altLang="zh-CN" b="1" kern="100" dirty="0">
                <a:solidFill>
                  <a:srgbClr val="0000FF"/>
                </a:solidFill>
                <a:latin typeface="Times New Roman"/>
                <a:ea typeface="方正细黑一简体"/>
                <a:cs typeface="Courier New"/>
              </a:rPr>
              <a:t>2</a:t>
            </a:r>
            <a:r>
              <a:rPr lang="zh-CN" altLang="zh-CN" b="1" kern="100" dirty="0">
                <a:latin typeface="Times New Roman"/>
                <a:ea typeface="方正细黑一简体"/>
                <a:cs typeface="Times New Roman"/>
              </a:rPr>
              <a:t>．</a:t>
            </a:r>
            <a:r>
              <a:rPr lang="zh-CN" altLang="zh-CN" b="1" kern="100" dirty="0">
                <a:solidFill>
                  <a:srgbClr val="0000FF"/>
                </a:solidFill>
                <a:latin typeface="Times New Roman"/>
                <a:ea typeface="方正细黑一简体"/>
                <a:cs typeface="Times New Roman"/>
              </a:rPr>
              <a:t>资本主义生产关系的特点</a:t>
            </a:r>
            <a:endParaRPr lang="zh-CN" altLang="zh-CN" kern="100" dirty="0">
              <a:latin typeface="宋体"/>
              <a:cs typeface="Courier New"/>
            </a:endParaRPr>
          </a:p>
          <a:p>
            <a:pPr indent="713740" algn="just">
              <a:lnSpc>
                <a:spcPct val="135000"/>
              </a:lnSpc>
              <a:tabLst>
                <a:tab pos="5311140" algn="l"/>
              </a:tabLst>
            </a:pPr>
            <a:r>
              <a:rPr lang="zh-CN" altLang="zh-CN" b="1" kern="100" dirty="0">
                <a:latin typeface="Times New Roman"/>
                <a:ea typeface="方正细黑一简体"/>
                <a:cs typeface="Times New Roman"/>
              </a:rPr>
              <a:t>资本家占有一切生产资料，失去生产资料的劳动者不得不出卖自己</a:t>
            </a:r>
            <a:r>
              <a:rPr lang="zh-CN" altLang="zh-CN" b="1" kern="100" dirty="0" smtClean="0">
                <a:latin typeface="Times New Roman"/>
                <a:ea typeface="方正细黑一简体"/>
                <a:cs typeface="Times New Roman"/>
              </a:rPr>
              <a:t>的</a:t>
            </a:r>
            <a:r>
              <a:rPr lang="en-US" altLang="zh-CN" b="1" u="sng" kern="100" dirty="0" smtClean="0">
                <a:latin typeface="Times New Roman"/>
                <a:ea typeface="方正细黑一简体"/>
                <a:cs typeface="Times New Roman"/>
              </a:rPr>
              <a:t>            </a:t>
            </a:r>
            <a:r>
              <a:rPr lang="zh-CN" altLang="zh-CN" b="1" kern="100" dirty="0" smtClean="0">
                <a:latin typeface="Times New Roman"/>
                <a:ea typeface="方正细黑一简体"/>
                <a:cs typeface="Times New Roman"/>
              </a:rPr>
              <a:t>，</a:t>
            </a:r>
            <a:r>
              <a:rPr lang="zh-CN" altLang="zh-CN" b="1" kern="100" dirty="0">
                <a:latin typeface="Times New Roman"/>
                <a:ea typeface="方正细黑一简体"/>
                <a:cs typeface="Times New Roman"/>
              </a:rPr>
              <a:t>受雇于资本家，成为雇佣工人，资本家在生产过程中占有工人创造</a:t>
            </a:r>
            <a:r>
              <a:rPr lang="zh-CN" altLang="zh-CN" b="1" kern="100" dirty="0" smtClean="0">
                <a:latin typeface="Times New Roman"/>
                <a:ea typeface="方正细黑一简体"/>
                <a:cs typeface="Times New Roman"/>
              </a:rPr>
              <a:t>的</a:t>
            </a:r>
            <a:r>
              <a:rPr lang="en-US" altLang="zh-CN" b="1" u="sng" kern="100" dirty="0" smtClean="0">
                <a:latin typeface="Times New Roman"/>
                <a:ea typeface="方正细黑一简体"/>
                <a:cs typeface="Times New Roman"/>
              </a:rPr>
              <a:t>                  </a:t>
            </a:r>
            <a:r>
              <a:rPr lang="zh-CN" altLang="zh-CN" b="1" kern="100" dirty="0" smtClean="0">
                <a:latin typeface="Times New Roman"/>
                <a:ea typeface="方正细黑一简体"/>
                <a:cs typeface="Times New Roman"/>
              </a:rPr>
              <a:t>。</a:t>
            </a:r>
            <a:endParaRPr lang="zh-CN" altLang="zh-CN" kern="100" dirty="0">
              <a:latin typeface="宋体"/>
              <a:cs typeface="Courier New"/>
            </a:endParaRPr>
          </a:p>
          <a:p>
            <a:pPr indent="713740" algn="just">
              <a:lnSpc>
                <a:spcPct val="135000"/>
              </a:lnSpc>
              <a:tabLst>
                <a:tab pos="5311140" algn="l"/>
              </a:tabLst>
            </a:pPr>
            <a:r>
              <a:rPr lang="zh-CN" altLang="zh-CN" b="1" kern="100" dirty="0">
                <a:solidFill>
                  <a:srgbClr val="7030A0"/>
                </a:solidFill>
                <a:latin typeface="Times New Roman"/>
                <a:ea typeface="方正细黑一简体"/>
                <a:cs typeface="Times New Roman"/>
              </a:rPr>
              <a:t>微点拨</a:t>
            </a:r>
            <a:endParaRPr lang="zh-CN" altLang="zh-CN" kern="100" dirty="0">
              <a:latin typeface="宋体"/>
              <a:cs typeface="Courier New"/>
            </a:endParaRPr>
          </a:p>
          <a:p>
            <a:pPr indent="713740" algn="just">
              <a:lnSpc>
                <a:spcPct val="135000"/>
              </a:lnSpc>
              <a:tabLst>
                <a:tab pos="5311140" algn="l"/>
              </a:tabLst>
            </a:pPr>
            <a:r>
              <a:rPr lang="zh-CN" altLang="zh-CN" b="1" kern="100" dirty="0">
                <a:latin typeface="Times New Roman"/>
                <a:ea typeface="方正细黑一简体"/>
                <a:cs typeface="Times New Roman"/>
              </a:rPr>
              <a:t>剩余价值是雇佣工人所创造的并被资本家无偿占有的超过劳动力价值的那部分价值，它成为资本家各种利润的来源</a:t>
            </a:r>
            <a:r>
              <a:rPr lang="zh-CN" altLang="zh-CN" b="1" kern="100" dirty="0" smtClean="0">
                <a:latin typeface="Times New Roman"/>
                <a:ea typeface="方正细黑一简体"/>
                <a:cs typeface="Times New Roman"/>
              </a:rPr>
              <a:t>。</a:t>
            </a:r>
            <a:endParaRPr lang="zh-CN" altLang="zh-CN" kern="100" dirty="0">
              <a:latin typeface="宋体"/>
              <a:cs typeface="Courier New"/>
            </a:endParaRPr>
          </a:p>
        </p:txBody>
      </p:sp>
      <p:sp>
        <p:nvSpPr>
          <p:cNvPr id="4" name="矩形 3"/>
          <p:cNvSpPr/>
          <p:nvPr/>
        </p:nvSpPr>
        <p:spPr>
          <a:xfrm>
            <a:off x="8401843" y="1009303"/>
            <a:ext cx="1627369"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商品经济</a:t>
            </a:r>
            <a:endParaRPr lang="zh-CN" altLang="en-US" dirty="0"/>
          </a:p>
        </p:txBody>
      </p:sp>
      <p:sp>
        <p:nvSpPr>
          <p:cNvPr id="5" name="矩形 4"/>
          <p:cNvSpPr/>
          <p:nvPr/>
        </p:nvSpPr>
        <p:spPr>
          <a:xfrm>
            <a:off x="3937347" y="1556792"/>
            <a:ext cx="1627369"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封建社会</a:t>
            </a:r>
            <a:endParaRPr lang="zh-CN" altLang="en-US" dirty="0"/>
          </a:p>
        </p:txBody>
      </p:sp>
      <p:sp>
        <p:nvSpPr>
          <p:cNvPr id="6" name="矩形 5"/>
          <p:cNvSpPr/>
          <p:nvPr/>
        </p:nvSpPr>
        <p:spPr>
          <a:xfrm>
            <a:off x="1345059" y="3501008"/>
            <a:ext cx="1266693"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劳动力</a:t>
            </a:r>
            <a:endParaRPr lang="zh-CN" altLang="en-US" dirty="0"/>
          </a:p>
        </p:txBody>
      </p:sp>
      <p:sp>
        <p:nvSpPr>
          <p:cNvPr id="7" name="矩形 6"/>
          <p:cNvSpPr/>
          <p:nvPr/>
        </p:nvSpPr>
        <p:spPr>
          <a:xfrm>
            <a:off x="2814034" y="4057908"/>
            <a:ext cx="1627369"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剩余价值</a:t>
            </a:r>
            <a:endParaRPr lang="zh-CN" altLang="en-US" dirty="0"/>
          </a:p>
        </p:txBody>
      </p:sp>
    </p:spTree>
    <p:extLst>
      <p:ext uri="{BB962C8B-B14F-4D97-AF65-F5344CB8AC3E}">
        <p14:creationId xmlns:p14="http://schemas.microsoft.com/office/powerpoint/2010/main" val="33941521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arn(inVertical)">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barn(inVertical)">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barn(inVertical)">
                                      <p:cBhvr>
                                        <p:cTn id="2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24979" y="919261"/>
            <a:ext cx="10975658" cy="4525963"/>
          </a:xfrm>
        </p:spPr>
        <p:txBody>
          <a:bodyPr/>
          <a:lstStyle/>
          <a:p>
            <a:pPr indent="713740" algn="just">
              <a:tabLst>
                <a:tab pos="5311140" algn="l"/>
              </a:tabLst>
            </a:pPr>
            <a:r>
              <a:rPr lang="en-US" altLang="zh-CN" b="1" kern="100" dirty="0">
                <a:solidFill>
                  <a:srgbClr val="0000FF"/>
                </a:solidFill>
                <a:latin typeface="Times New Roman"/>
                <a:ea typeface="方正细黑一简体"/>
                <a:cs typeface="Courier New"/>
              </a:rPr>
              <a:t>3</a:t>
            </a:r>
            <a:r>
              <a:rPr lang="zh-CN" altLang="zh-CN" b="1" kern="100" dirty="0">
                <a:latin typeface="Times New Roman"/>
                <a:ea typeface="方正细黑一简体"/>
                <a:cs typeface="Times New Roman"/>
              </a:rPr>
              <a:t>．</a:t>
            </a:r>
            <a:r>
              <a:rPr lang="zh-CN" altLang="zh-CN" b="1" kern="100" dirty="0">
                <a:solidFill>
                  <a:srgbClr val="0000FF"/>
                </a:solidFill>
                <a:latin typeface="Times New Roman"/>
                <a:ea typeface="方正细黑一简体"/>
                <a:cs typeface="Times New Roman"/>
              </a:rPr>
              <a:t>资本主义生产关系建立的基本条件</a:t>
            </a:r>
            <a:endParaRPr lang="zh-CN" altLang="zh-CN" sz="1050" kern="100" dirty="0">
              <a:latin typeface="宋体"/>
              <a:cs typeface="Courier New"/>
            </a:endParaRPr>
          </a:p>
          <a:p>
            <a:endParaRPr lang="zh-CN" altLang="en-US" dirty="0"/>
          </a:p>
        </p:txBody>
      </p:sp>
      <p:graphicFrame>
        <p:nvGraphicFramePr>
          <p:cNvPr id="4" name="表格 3"/>
          <p:cNvGraphicFramePr>
            <a:graphicFrameLocks noGrp="1"/>
          </p:cNvGraphicFramePr>
          <p:nvPr>
            <p:extLst>
              <p:ext uri="{D42A27DB-BD31-4B8C-83A1-F6EECF244321}">
                <p14:modId xmlns:p14="http://schemas.microsoft.com/office/powerpoint/2010/main" val="3251779606"/>
              </p:ext>
            </p:extLst>
          </p:nvPr>
        </p:nvGraphicFramePr>
        <p:xfrm>
          <a:off x="1633091" y="1844824"/>
          <a:ext cx="9361040" cy="3657988"/>
        </p:xfrm>
        <a:graphic>
          <a:graphicData uri="http://schemas.openxmlformats.org/drawingml/2006/table">
            <a:tbl>
              <a:tblPr/>
              <a:tblGrid>
                <a:gridCol w="886560"/>
                <a:gridCol w="8474480"/>
              </a:tblGrid>
              <a:tr h="2016224">
                <a:tc>
                  <a:txBody>
                    <a:bodyPr/>
                    <a:lstStyle/>
                    <a:p>
                      <a:pPr algn="ctr">
                        <a:lnSpc>
                          <a:spcPct val="150000"/>
                        </a:lnSpc>
                        <a:spcAft>
                          <a:spcPts val="0"/>
                        </a:spcAft>
                        <a:tabLst>
                          <a:tab pos="5311140" algn="l"/>
                        </a:tabLst>
                      </a:pPr>
                      <a:r>
                        <a:rPr lang="zh-CN" sz="2700" b="1" kern="100" dirty="0">
                          <a:effectLst/>
                          <a:latin typeface="Times New Roman"/>
                          <a:ea typeface="方正细黑一简体"/>
                          <a:cs typeface="Times New Roman"/>
                        </a:rPr>
                        <a:t>基本条件</a:t>
                      </a:r>
                      <a:endParaRPr lang="zh-CN" sz="2700" kern="100" dirty="0">
                        <a:effectLst/>
                        <a:latin typeface="宋体"/>
                        <a:cs typeface="Courier New"/>
                      </a:endParaRPr>
                    </a:p>
                  </a:txBody>
                  <a:tcPr marL="60616" marR="6061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5311140" algn="l"/>
                        </a:tabLst>
                      </a:pPr>
                      <a:r>
                        <a:rPr lang="zh-CN" sz="2700" b="1" kern="100" dirty="0">
                          <a:effectLst/>
                          <a:latin typeface="Times New Roman"/>
                          <a:ea typeface="方正细黑一简体"/>
                          <a:cs typeface="Times New Roman"/>
                        </a:rPr>
                        <a:t>一是要有大批失去生产资料、</a:t>
                      </a:r>
                      <a:r>
                        <a:rPr lang="zh-CN" sz="2700" b="1" kern="100" dirty="0" smtClean="0">
                          <a:effectLst/>
                          <a:latin typeface="Times New Roman"/>
                          <a:ea typeface="方正细黑一简体"/>
                          <a:cs typeface="Times New Roman"/>
                        </a:rPr>
                        <a:t>有</a:t>
                      </a:r>
                      <a:r>
                        <a:rPr lang="en-US" altLang="zh-CN" sz="2700" b="1" u="sng" kern="100" dirty="0" smtClean="0">
                          <a:effectLst/>
                          <a:latin typeface="Times New Roman"/>
                          <a:ea typeface="方正细黑一简体"/>
                          <a:cs typeface="Times New Roman"/>
                        </a:rPr>
                        <a:t>                   </a:t>
                      </a:r>
                      <a:r>
                        <a:rPr lang="zh-CN" sz="2700" b="1" kern="100" dirty="0" smtClean="0">
                          <a:effectLst/>
                          <a:latin typeface="Times New Roman"/>
                          <a:ea typeface="方正细黑一简体"/>
                          <a:cs typeface="Times New Roman"/>
                        </a:rPr>
                        <a:t>、</a:t>
                      </a:r>
                      <a:r>
                        <a:rPr lang="zh-CN" sz="2700" b="1" kern="100" dirty="0">
                          <a:effectLst/>
                          <a:latin typeface="Times New Roman"/>
                          <a:ea typeface="方正细黑一简体"/>
                          <a:cs typeface="Times New Roman"/>
                        </a:rPr>
                        <a:t>能够自由出卖劳动力的人；二是要有开办资本主义企业所必需的大量货币当</a:t>
                      </a:r>
                      <a:r>
                        <a:rPr lang="zh-CN" sz="2700" b="1" kern="100" dirty="0" smtClean="0">
                          <a:effectLst/>
                          <a:latin typeface="Times New Roman"/>
                          <a:ea typeface="方正细黑一简体"/>
                          <a:cs typeface="Times New Roman"/>
                        </a:rPr>
                        <a:t>作</a:t>
                      </a:r>
                      <a:r>
                        <a:rPr lang="en-US" altLang="zh-CN" sz="2700" b="1" kern="100" dirty="0" smtClean="0">
                          <a:effectLst/>
                          <a:latin typeface="Times New Roman"/>
                          <a:ea typeface="方正细黑一简体"/>
                          <a:cs typeface="Times New Roman"/>
                        </a:rPr>
                        <a:t>_____</a:t>
                      </a:r>
                      <a:endParaRPr lang="zh-CN" sz="2700" kern="100" dirty="0">
                        <a:effectLst/>
                        <a:latin typeface="宋体"/>
                        <a:cs typeface="Courier New"/>
                      </a:endParaRPr>
                    </a:p>
                  </a:txBody>
                  <a:tcPr marL="60616" marR="6061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641764">
                <a:tc>
                  <a:txBody>
                    <a:bodyPr/>
                    <a:lstStyle/>
                    <a:p>
                      <a:pPr algn="ctr">
                        <a:lnSpc>
                          <a:spcPct val="150000"/>
                        </a:lnSpc>
                        <a:spcAft>
                          <a:spcPts val="0"/>
                        </a:spcAft>
                        <a:tabLst>
                          <a:tab pos="5311140" algn="l"/>
                        </a:tabLst>
                      </a:pPr>
                      <a:r>
                        <a:rPr lang="zh-CN" sz="2700" b="1" kern="100">
                          <a:effectLst/>
                          <a:latin typeface="Times New Roman"/>
                          <a:ea typeface="方正细黑一简体"/>
                          <a:cs typeface="Times New Roman"/>
                        </a:rPr>
                        <a:t>形成</a:t>
                      </a:r>
                      <a:endParaRPr lang="zh-CN" sz="2700" kern="100">
                        <a:effectLst/>
                        <a:latin typeface="宋体"/>
                        <a:cs typeface="Courier New"/>
                      </a:endParaRPr>
                    </a:p>
                  </a:txBody>
                  <a:tcPr marL="60616" marR="6061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5311140" algn="l"/>
                        </a:tabLst>
                      </a:pPr>
                      <a:r>
                        <a:rPr lang="zh-CN" sz="2700" b="1" kern="100" dirty="0">
                          <a:effectLst/>
                          <a:latin typeface="Times New Roman"/>
                          <a:ea typeface="方正细黑一简体"/>
                          <a:cs typeface="Times New Roman"/>
                        </a:rPr>
                        <a:t>在历史上，西方资产阶级依</a:t>
                      </a:r>
                      <a:r>
                        <a:rPr lang="zh-CN" sz="2700" b="1" kern="100" dirty="0" smtClean="0">
                          <a:effectLst/>
                          <a:latin typeface="Times New Roman"/>
                          <a:ea typeface="方正细黑一简体"/>
                          <a:cs typeface="Times New Roman"/>
                        </a:rPr>
                        <a:t>靠</a:t>
                      </a:r>
                      <a:r>
                        <a:rPr lang="en-US" altLang="zh-CN" sz="2700" b="1" i="1" u="sng" kern="100" dirty="0" smtClean="0">
                          <a:effectLst/>
                          <a:latin typeface="Times New Roman"/>
                          <a:ea typeface="方正细黑一简体"/>
                          <a:cs typeface="Times New Roman"/>
                        </a:rPr>
                        <a:t>          </a:t>
                      </a:r>
                      <a:r>
                        <a:rPr lang="zh-CN" sz="2700" b="1" kern="100" dirty="0" smtClean="0">
                          <a:effectLst/>
                          <a:latin typeface="Times New Roman"/>
                          <a:ea typeface="方正细黑一简体"/>
                          <a:cs typeface="Times New Roman"/>
                        </a:rPr>
                        <a:t>、</a:t>
                      </a:r>
                      <a:r>
                        <a:rPr lang="zh-CN" sz="2700" b="1" kern="100" dirty="0">
                          <a:effectLst/>
                          <a:latin typeface="Times New Roman"/>
                          <a:ea typeface="方正细黑一简体"/>
                          <a:cs typeface="Times New Roman"/>
                        </a:rPr>
                        <a:t>通过掠夺促使这两个条件形成</a:t>
                      </a:r>
                      <a:endParaRPr lang="zh-CN" sz="2700" kern="100" dirty="0">
                        <a:effectLst/>
                        <a:latin typeface="宋体"/>
                        <a:cs typeface="Courier New"/>
                      </a:endParaRPr>
                    </a:p>
                  </a:txBody>
                  <a:tcPr marL="60616" marR="6061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5" name="矩形 4"/>
          <p:cNvSpPr/>
          <p:nvPr/>
        </p:nvSpPr>
        <p:spPr>
          <a:xfrm>
            <a:off x="7441596" y="1994059"/>
            <a:ext cx="1627369"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人身自由</a:t>
            </a:r>
            <a:endParaRPr lang="zh-CN" altLang="en-US" dirty="0"/>
          </a:p>
        </p:txBody>
      </p:sp>
      <p:sp>
        <p:nvSpPr>
          <p:cNvPr id="6" name="矩形 5"/>
          <p:cNvSpPr/>
          <p:nvPr/>
        </p:nvSpPr>
        <p:spPr>
          <a:xfrm>
            <a:off x="4604469" y="3218195"/>
            <a:ext cx="906017"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资本</a:t>
            </a:r>
            <a:endParaRPr lang="zh-CN" altLang="en-US" dirty="0"/>
          </a:p>
        </p:txBody>
      </p:sp>
      <p:sp>
        <p:nvSpPr>
          <p:cNvPr id="7" name="矩形 6"/>
          <p:cNvSpPr/>
          <p:nvPr/>
        </p:nvSpPr>
        <p:spPr>
          <a:xfrm>
            <a:off x="7048920" y="4168130"/>
            <a:ext cx="906017"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暴力</a:t>
            </a:r>
            <a:endParaRPr lang="zh-CN" altLang="en-US" dirty="0"/>
          </a:p>
        </p:txBody>
      </p:sp>
    </p:spTree>
    <p:extLst>
      <p:ext uri="{BB962C8B-B14F-4D97-AF65-F5344CB8AC3E}">
        <p14:creationId xmlns:p14="http://schemas.microsoft.com/office/powerpoint/2010/main" val="13681170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barn(inVertical)">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barn(inVertical)">
                                      <p:cBhvr>
                                        <p:cTn id="1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552971" y="415205"/>
            <a:ext cx="10975658" cy="4525963"/>
          </a:xfrm>
        </p:spPr>
        <p:txBody>
          <a:bodyPr/>
          <a:lstStyle/>
          <a:p>
            <a:pPr indent="713740" algn="just">
              <a:tabLst>
                <a:tab pos="5311140" algn="l"/>
              </a:tabLst>
            </a:pPr>
            <a:r>
              <a:rPr lang="en-US" altLang="zh-CN" b="1" kern="100" dirty="0">
                <a:solidFill>
                  <a:srgbClr val="0000FF"/>
                </a:solidFill>
                <a:latin typeface="Times New Roman"/>
                <a:ea typeface="方正细黑一简体"/>
                <a:cs typeface="Courier New"/>
              </a:rPr>
              <a:t>4</a:t>
            </a:r>
            <a:r>
              <a:rPr lang="zh-CN" altLang="zh-CN" b="1" kern="100" dirty="0">
                <a:latin typeface="Times New Roman"/>
                <a:ea typeface="方正细黑一简体"/>
                <a:cs typeface="Times New Roman"/>
              </a:rPr>
              <a:t>．</a:t>
            </a:r>
            <a:r>
              <a:rPr lang="zh-CN" altLang="zh-CN" b="1" kern="100" dirty="0">
                <a:solidFill>
                  <a:srgbClr val="0000FF"/>
                </a:solidFill>
                <a:latin typeface="Times New Roman"/>
                <a:ea typeface="方正细黑一简体"/>
                <a:cs typeface="Times New Roman"/>
              </a:rPr>
              <a:t>资产阶级革命</a:t>
            </a:r>
            <a:endParaRPr lang="zh-CN" altLang="zh-CN" sz="1050" kern="100" dirty="0">
              <a:latin typeface="宋体"/>
              <a:cs typeface="Courier New"/>
            </a:endParaRPr>
          </a:p>
          <a:p>
            <a:endParaRPr lang="zh-CN" altLang="en-US" dirty="0"/>
          </a:p>
        </p:txBody>
      </p:sp>
      <p:graphicFrame>
        <p:nvGraphicFramePr>
          <p:cNvPr id="4" name="表格 3"/>
          <p:cNvGraphicFramePr>
            <a:graphicFrameLocks noGrp="1"/>
          </p:cNvGraphicFramePr>
          <p:nvPr>
            <p:extLst>
              <p:ext uri="{D42A27DB-BD31-4B8C-83A1-F6EECF244321}">
                <p14:modId xmlns:p14="http://schemas.microsoft.com/office/powerpoint/2010/main" val="2420386864"/>
              </p:ext>
            </p:extLst>
          </p:nvPr>
        </p:nvGraphicFramePr>
        <p:xfrm>
          <a:off x="913011" y="1268760"/>
          <a:ext cx="10369152" cy="5069160"/>
        </p:xfrm>
        <a:graphic>
          <a:graphicData uri="http://schemas.openxmlformats.org/drawingml/2006/table">
            <a:tbl>
              <a:tblPr/>
              <a:tblGrid>
                <a:gridCol w="983240"/>
                <a:gridCol w="9385912"/>
              </a:tblGrid>
              <a:tr h="1662264">
                <a:tc>
                  <a:txBody>
                    <a:bodyPr/>
                    <a:lstStyle/>
                    <a:p>
                      <a:pPr algn="ctr">
                        <a:lnSpc>
                          <a:spcPct val="150000"/>
                        </a:lnSpc>
                        <a:spcAft>
                          <a:spcPts val="0"/>
                        </a:spcAft>
                        <a:tabLst>
                          <a:tab pos="5311140" algn="l"/>
                        </a:tabLst>
                      </a:pPr>
                      <a:r>
                        <a:rPr lang="zh-CN" sz="2800" b="1" kern="100" dirty="0">
                          <a:effectLst/>
                          <a:latin typeface="Times New Roman"/>
                          <a:ea typeface="方正细黑一简体"/>
                          <a:cs typeface="Times New Roman"/>
                        </a:rPr>
                        <a:t>背景</a:t>
                      </a:r>
                      <a:endParaRPr lang="zh-CN" sz="2800" kern="100" dirty="0">
                        <a:effectLst/>
                        <a:latin typeface="宋体"/>
                        <a:cs typeface="Courier New"/>
                      </a:endParaRPr>
                    </a:p>
                  </a:txBody>
                  <a:tcPr marL="40410" marR="4041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5311140" algn="l"/>
                        </a:tabLst>
                      </a:pPr>
                      <a:r>
                        <a:rPr lang="zh-CN" sz="2800" b="1" kern="100" dirty="0">
                          <a:effectLst/>
                          <a:latin typeface="Times New Roman"/>
                          <a:ea typeface="方正细黑一简体"/>
                          <a:cs typeface="Times New Roman"/>
                        </a:rPr>
                        <a:t>封建制度的存在使新兴资产阶级的经济优势难以充分发挥，只有推</a:t>
                      </a:r>
                      <a:r>
                        <a:rPr lang="zh-CN" sz="2800" b="1" kern="100" dirty="0" smtClean="0">
                          <a:effectLst/>
                          <a:latin typeface="Times New Roman"/>
                          <a:ea typeface="方正细黑一简体"/>
                          <a:cs typeface="Times New Roman"/>
                        </a:rPr>
                        <a:t>翻</a:t>
                      </a:r>
                      <a:r>
                        <a:rPr lang="en-US" altLang="zh-CN" sz="2800" b="1" u="sng" kern="100" dirty="0" smtClean="0">
                          <a:effectLst/>
                          <a:latin typeface="Times New Roman"/>
                          <a:ea typeface="方正细黑一简体"/>
                          <a:cs typeface="Times New Roman"/>
                        </a:rPr>
                        <a:t>                  </a:t>
                      </a:r>
                      <a:r>
                        <a:rPr lang="zh-CN" sz="2800" b="1" kern="100" dirty="0" smtClean="0">
                          <a:effectLst/>
                          <a:latin typeface="Times New Roman"/>
                          <a:ea typeface="方正细黑一简体"/>
                          <a:cs typeface="Times New Roman"/>
                        </a:rPr>
                        <a:t>，</a:t>
                      </a:r>
                      <a:r>
                        <a:rPr lang="zh-CN" sz="2800" b="1" kern="100" dirty="0">
                          <a:effectLst/>
                          <a:latin typeface="Times New Roman"/>
                          <a:ea typeface="方正细黑一简体"/>
                          <a:cs typeface="Times New Roman"/>
                        </a:rPr>
                        <a:t>才能为资本主义发展扫清障碍</a:t>
                      </a:r>
                      <a:endParaRPr lang="zh-CN" sz="2800" kern="100" dirty="0">
                        <a:effectLst/>
                        <a:latin typeface="宋体"/>
                        <a:cs typeface="Courier New"/>
                      </a:endParaRPr>
                    </a:p>
                  </a:txBody>
                  <a:tcPr marL="40410" marR="4041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077831">
                <a:tc>
                  <a:txBody>
                    <a:bodyPr/>
                    <a:lstStyle/>
                    <a:p>
                      <a:pPr algn="ctr">
                        <a:lnSpc>
                          <a:spcPct val="150000"/>
                        </a:lnSpc>
                        <a:spcAft>
                          <a:spcPts val="0"/>
                        </a:spcAft>
                        <a:tabLst>
                          <a:tab pos="5311140" algn="l"/>
                        </a:tabLst>
                      </a:pPr>
                      <a:r>
                        <a:rPr lang="zh-CN" sz="2800" b="1" kern="100">
                          <a:effectLst/>
                          <a:latin typeface="Times New Roman"/>
                          <a:ea typeface="方正细黑一简体"/>
                          <a:cs typeface="Times New Roman"/>
                        </a:rPr>
                        <a:t>过程</a:t>
                      </a:r>
                      <a:endParaRPr lang="zh-CN" sz="2800" kern="100">
                        <a:effectLst/>
                        <a:latin typeface="宋体"/>
                        <a:cs typeface="Courier New"/>
                      </a:endParaRPr>
                    </a:p>
                  </a:txBody>
                  <a:tcPr marL="40410" marR="4041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5311140" algn="l"/>
                        </a:tabLst>
                      </a:pPr>
                      <a:r>
                        <a:rPr lang="zh-CN" sz="2800" b="1" kern="100" dirty="0">
                          <a:effectLst/>
                          <a:latin typeface="Times New Roman"/>
                          <a:ea typeface="方正细黑一简体"/>
                          <a:cs typeface="Times New Roman"/>
                        </a:rPr>
                        <a:t>新兴资产阶级和他们的思想家提出了</a:t>
                      </a:r>
                      <a:r>
                        <a:rPr lang="en-US" sz="2800" b="1" kern="100" dirty="0">
                          <a:effectLst/>
                          <a:latin typeface="Times New Roman"/>
                          <a:ea typeface="方正细黑一简体"/>
                          <a:cs typeface="Courier New"/>
                        </a:rPr>
                        <a:t>“</a:t>
                      </a:r>
                      <a:r>
                        <a:rPr lang="zh-CN" sz="2800" b="1" kern="100" dirty="0">
                          <a:effectLst/>
                          <a:latin typeface="Times New Roman"/>
                          <a:ea typeface="方正细黑一简体"/>
                          <a:cs typeface="Times New Roman"/>
                        </a:rPr>
                        <a:t>自由、平等、博爱</a:t>
                      </a:r>
                      <a:r>
                        <a:rPr lang="en-US" sz="2800" b="1" kern="100" dirty="0">
                          <a:effectLst/>
                          <a:latin typeface="Times New Roman"/>
                          <a:ea typeface="方正细黑一简体"/>
                          <a:cs typeface="Courier New"/>
                        </a:rPr>
                        <a:t>”</a:t>
                      </a:r>
                      <a:r>
                        <a:rPr lang="zh-CN" sz="2800" b="1" kern="100" dirty="0">
                          <a:effectLst/>
                          <a:latin typeface="Times New Roman"/>
                          <a:ea typeface="方正细黑一简体"/>
                          <a:cs typeface="Times New Roman"/>
                        </a:rPr>
                        <a:t>等口号，利</a:t>
                      </a:r>
                      <a:r>
                        <a:rPr lang="zh-CN" sz="2800" b="1" kern="100" dirty="0" smtClean="0">
                          <a:effectLst/>
                          <a:latin typeface="Times New Roman"/>
                          <a:ea typeface="方正细黑一简体"/>
                          <a:cs typeface="Times New Roman"/>
                        </a:rPr>
                        <a:t>用</a:t>
                      </a:r>
                      <a:r>
                        <a:rPr lang="en-US" altLang="zh-CN" sz="2800" b="1" u="sng" kern="100" dirty="0" smtClean="0">
                          <a:effectLst/>
                          <a:latin typeface="Times New Roman"/>
                          <a:ea typeface="方正细黑一简体"/>
                          <a:cs typeface="Times New Roman"/>
                        </a:rPr>
                        <a:t>                  </a:t>
                      </a:r>
                      <a:r>
                        <a:rPr lang="zh-CN" sz="2800" b="1" kern="100" dirty="0" smtClean="0">
                          <a:effectLst/>
                          <a:latin typeface="Times New Roman"/>
                          <a:ea typeface="方正细黑一简体"/>
                          <a:cs typeface="Times New Roman"/>
                        </a:rPr>
                        <a:t>的</a:t>
                      </a:r>
                      <a:r>
                        <a:rPr lang="zh-CN" sz="2800" b="1" kern="100" dirty="0">
                          <a:effectLst/>
                          <a:latin typeface="Times New Roman"/>
                          <a:ea typeface="方正细黑一简体"/>
                          <a:cs typeface="Times New Roman"/>
                        </a:rPr>
                        <a:t>力量，发动了向封建地主阶级夺取政权的革命</a:t>
                      </a:r>
                      <a:endParaRPr lang="zh-CN" sz="2800" kern="100" dirty="0">
                        <a:effectLst/>
                        <a:latin typeface="宋体"/>
                        <a:cs typeface="Courier New"/>
                      </a:endParaRPr>
                    </a:p>
                  </a:txBody>
                  <a:tcPr marL="40410" marR="4041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329065">
                <a:tc>
                  <a:txBody>
                    <a:bodyPr/>
                    <a:lstStyle/>
                    <a:p>
                      <a:pPr algn="ctr">
                        <a:lnSpc>
                          <a:spcPct val="150000"/>
                        </a:lnSpc>
                        <a:spcAft>
                          <a:spcPts val="0"/>
                        </a:spcAft>
                        <a:tabLst>
                          <a:tab pos="5311140" algn="l"/>
                        </a:tabLst>
                      </a:pPr>
                      <a:r>
                        <a:rPr lang="zh-CN" sz="2800" b="1" kern="100">
                          <a:effectLst/>
                          <a:latin typeface="Times New Roman"/>
                          <a:ea typeface="方正细黑一简体"/>
                          <a:cs typeface="Times New Roman"/>
                        </a:rPr>
                        <a:t>意义</a:t>
                      </a:r>
                      <a:endParaRPr lang="zh-CN" sz="2800" kern="100">
                        <a:effectLst/>
                        <a:latin typeface="宋体"/>
                        <a:cs typeface="Courier New"/>
                      </a:endParaRPr>
                    </a:p>
                  </a:txBody>
                  <a:tcPr marL="40410" marR="4041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5311140" algn="l"/>
                        </a:tabLst>
                      </a:pPr>
                      <a:r>
                        <a:rPr lang="zh-CN" sz="2800" b="1" kern="100" dirty="0">
                          <a:effectLst/>
                          <a:latin typeface="Times New Roman"/>
                          <a:ea typeface="方正细黑一简体"/>
                          <a:cs typeface="Times New Roman"/>
                        </a:rPr>
                        <a:t>资产阶级革命的胜利，标志</a:t>
                      </a:r>
                      <a:r>
                        <a:rPr lang="zh-CN" sz="2800" b="1" kern="100" dirty="0" smtClean="0">
                          <a:effectLst/>
                          <a:latin typeface="Times New Roman"/>
                          <a:ea typeface="方正细黑一简体"/>
                          <a:cs typeface="Times New Roman"/>
                        </a:rPr>
                        <a:t>着</a:t>
                      </a:r>
                      <a:r>
                        <a:rPr lang="en-US" altLang="zh-CN" sz="2800" b="1" u="sng" kern="100" dirty="0" smtClean="0">
                          <a:effectLst/>
                          <a:latin typeface="Times New Roman"/>
                          <a:ea typeface="方正细黑一简体"/>
                          <a:cs typeface="Times New Roman"/>
                        </a:rPr>
                        <a:t>                           </a:t>
                      </a:r>
                      <a:r>
                        <a:rPr lang="zh-CN" sz="2800" b="1" kern="100" dirty="0" smtClean="0">
                          <a:effectLst/>
                          <a:latin typeface="Times New Roman"/>
                          <a:ea typeface="方正细黑一简体"/>
                          <a:cs typeface="Times New Roman"/>
                        </a:rPr>
                        <a:t>的</a:t>
                      </a:r>
                      <a:r>
                        <a:rPr lang="zh-CN" sz="2800" b="1" kern="100" dirty="0">
                          <a:effectLst/>
                          <a:latin typeface="Times New Roman"/>
                          <a:ea typeface="方正细黑一简体"/>
                          <a:cs typeface="Times New Roman"/>
                        </a:rPr>
                        <a:t>开始，人类社会进入了一个新的历史阶段</a:t>
                      </a:r>
                      <a:endParaRPr lang="zh-CN" sz="2800" kern="100" dirty="0">
                        <a:effectLst/>
                        <a:latin typeface="宋体"/>
                        <a:cs typeface="Courier New"/>
                      </a:endParaRPr>
                    </a:p>
                  </a:txBody>
                  <a:tcPr marL="40410" marR="4041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5" name="矩形 4"/>
          <p:cNvSpPr/>
          <p:nvPr/>
        </p:nvSpPr>
        <p:spPr>
          <a:xfrm>
            <a:off x="3361283" y="2204864"/>
            <a:ext cx="1627369"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封建政权</a:t>
            </a:r>
            <a:endParaRPr lang="zh-CN" altLang="en-US" dirty="0"/>
          </a:p>
        </p:txBody>
      </p:sp>
      <p:sp>
        <p:nvSpPr>
          <p:cNvPr id="6" name="矩形 5"/>
          <p:cNvSpPr/>
          <p:nvPr/>
        </p:nvSpPr>
        <p:spPr>
          <a:xfrm>
            <a:off x="3721323" y="3741301"/>
            <a:ext cx="1627369"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劳动人民</a:t>
            </a:r>
            <a:endParaRPr lang="zh-CN" altLang="en-US" dirty="0"/>
          </a:p>
        </p:txBody>
      </p:sp>
      <p:sp>
        <p:nvSpPr>
          <p:cNvPr id="7" name="矩形 6"/>
          <p:cNvSpPr/>
          <p:nvPr/>
        </p:nvSpPr>
        <p:spPr>
          <a:xfrm>
            <a:off x="6560663" y="5138028"/>
            <a:ext cx="2348720"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资本主义社会</a:t>
            </a:r>
            <a:endParaRPr lang="zh-CN" altLang="en-US" dirty="0"/>
          </a:p>
        </p:txBody>
      </p:sp>
    </p:spTree>
    <p:extLst>
      <p:ext uri="{BB962C8B-B14F-4D97-AF65-F5344CB8AC3E}">
        <p14:creationId xmlns:p14="http://schemas.microsoft.com/office/powerpoint/2010/main" val="24671510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barn(inVertical)">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barn(inVertical)">
                                      <p:cBhvr>
                                        <p:cTn id="1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p:txBody>
          <a:bodyPr/>
          <a:lstStyle/>
          <a:p>
            <a:pPr indent="713740" algn="just">
              <a:lnSpc>
                <a:spcPct val="200000"/>
              </a:lnSpc>
              <a:tabLst>
                <a:tab pos="5311140" algn="l"/>
              </a:tabLst>
            </a:pPr>
            <a:r>
              <a:rPr lang="en-US" altLang="zh-CN" b="1" kern="100" dirty="0">
                <a:solidFill>
                  <a:srgbClr val="0000FF"/>
                </a:solidFill>
                <a:latin typeface="Times New Roman"/>
                <a:ea typeface="方正细黑一简体"/>
                <a:cs typeface="Courier New"/>
              </a:rPr>
              <a:t>5.</a:t>
            </a:r>
            <a:r>
              <a:rPr lang="zh-CN" altLang="zh-CN" b="1" kern="100" dirty="0">
                <a:solidFill>
                  <a:srgbClr val="0000FF"/>
                </a:solidFill>
                <a:latin typeface="Times New Roman"/>
                <a:ea typeface="方正细黑一简体"/>
                <a:cs typeface="Times New Roman"/>
              </a:rPr>
              <a:t>资本主义制度的确立对社会发展的作用</a:t>
            </a:r>
            <a:endParaRPr lang="zh-CN" altLang="zh-CN" sz="1050" kern="100" dirty="0">
              <a:latin typeface="宋体"/>
              <a:cs typeface="Courier New"/>
            </a:endParaRPr>
          </a:p>
          <a:p>
            <a:pPr indent="713740" algn="just">
              <a:lnSpc>
                <a:spcPct val="200000"/>
              </a:lnSpc>
              <a:tabLst>
                <a:tab pos="5311140" algn="l"/>
              </a:tabLst>
            </a:pPr>
            <a:r>
              <a:rPr lang="zh-CN" altLang="zh-CN" b="1" kern="100" dirty="0">
                <a:latin typeface="Times New Roman"/>
                <a:ea typeface="方正细黑一简体"/>
                <a:cs typeface="Times New Roman"/>
              </a:rPr>
              <a:t>资本主义制度的确立</a:t>
            </a:r>
            <a:r>
              <a:rPr lang="zh-CN" altLang="zh-CN" b="1" kern="100" dirty="0" smtClean="0">
                <a:latin typeface="Times New Roman"/>
                <a:ea typeface="方正细黑一简体"/>
                <a:cs typeface="Times New Roman"/>
              </a:rPr>
              <a:t>，</a:t>
            </a:r>
            <a:r>
              <a:rPr lang="en-US" altLang="zh-CN" b="1" u="sng" kern="100" dirty="0" smtClean="0">
                <a:latin typeface="Times New Roman"/>
                <a:ea typeface="方正细黑一简体"/>
                <a:cs typeface="Times New Roman"/>
              </a:rPr>
              <a:t>                </a:t>
            </a:r>
            <a:r>
              <a:rPr lang="zh-CN" altLang="zh-CN" b="1" kern="100" dirty="0" smtClean="0">
                <a:latin typeface="Times New Roman"/>
                <a:ea typeface="方正细黑一简体"/>
                <a:cs typeface="Times New Roman"/>
              </a:rPr>
              <a:t>的</a:t>
            </a:r>
            <a:r>
              <a:rPr lang="zh-CN" altLang="zh-CN" b="1" kern="100" dirty="0">
                <a:latin typeface="Times New Roman"/>
                <a:ea typeface="方正细黑一简体"/>
                <a:cs typeface="Times New Roman"/>
              </a:rPr>
              <a:t>发生和完成，带来了资本主义社会生产力的巨大飞跃，促进了人类思想的解放，使科学、教育、文化的发展达到了前所未有的高度。</a:t>
            </a:r>
            <a:endParaRPr lang="zh-CN" altLang="zh-CN" sz="1050" kern="100" dirty="0">
              <a:latin typeface="宋体"/>
              <a:cs typeface="Courier New"/>
            </a:endParaRPr>
          </a:p>
          <a:p>
            <a:pPr>
              <a:lnSpc>
                <a:spcPct val="200000"/>
              </a:lnSpc>
            </a:pPr>
            <a:endParaRPr lang="zh-CN" altLang="en-US" dirty="0"/>
          </a:p>
        </p:txBody>
      </p:sp>
      <p:sp>
        <p:nvSpPr>
          <p:cNvPr id="4" name="矩形 3"/>
          <p:cNvSpPr/>
          <p:nvPr/>
        </p:nvSpPr>
        <p:spPr>
          <a:xfrm>
            <a:off x="4964749" y="2367930"/>
            <a:ext cx="1627369"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工业革命</a:t>
            </a:r>
            <a:endParaRPr lang="zh-CN" altLang="en-US" dirty="0"/>
          </a:p>
        </p:txBody>
      </p:sp>
    </p:spTree>
    <p:extLst>
      <p:ext uri="{BB962C8B-B14F-4D97-AF65-F5344CB8AC3E}">
        <p14:creationId xmlns:p14="http://schemas.microsoft.com/office/powerpoint/2010/main" val="24671510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408955" y="44624"/>
            <a:ext cx="10975658" cy="4525963"/>
          </a:xfrm>
        </p:spPr>
        <p:txBody>
          <a:bodyPr/>
          <a:lstStyle/>
          <a:p>
            <a:pPr indent="713740" algn="just">
              <a:tabLst>
                <a:tab pos="5311140" algn="l"/>
              </a:tabLst>
            </a:pPr>
            <a:r>
              <a:rPr lang="en-US" altLang="zh-CN" b="1" kern="100" dirty="0">
                <a:solidFill>
                  <a:srgbClr val="0000FF"/>
                </a:solidFill>
                <a:latin typeface="Times New Roman"/>
                <a:ea typeface="方正细黑一简体"/>
                <a:cs typeface="Courier New"/>
              </a:rPr>
              <a:t>6</a:t>
            </a:r>
            <a:r>
              <a:rPr lang="zh-CN" altLang="zh-CN" b="1" kern="100" dirty="0">
                <a:latin typeface="Times New Roman"/>
                <a:ea typeface="方正细黑一简体"/>
                <a:cs typeface="Times New Roman"/>
              </a:rPr>
              <a:t>．</a:t>
            </a:r>
            <a:r>
              <a:rPr lang="zh-CN" altLang="zh-CN" b="1" kern="100" dirty="0">
                <a:solidFill>
                  <a:srgbClr val="0000FF"/>
                </a:solidFill>
                <a:latin typeface="Times New Roman"/>
                <a:ea typeface="方正细黑一简体"/>
                <a:cs typeface="Times New Roman"/>
              </a:rPr>
              <a:t>资本主义经济危机</a:t>
            </a:r>
            <a:endParaRPr lang="zh-CN" altLang="zh-CN" sz="1050" kern="100" dirty="0">
              <a:latin typeface="宋体"/>
              <a:cs typeface="Courier New"/>
            </a:endParaRPr>
          </a:p>
          <a:p>
            <a:endParaRPr lang="zh-CN" altLang="en-US" dirty="0"/>
          </a:p>
        </p:txBody>
      </p:sp>
      <p:graphicFrame>
        <p:nvGraphicFramePr>
          <p:cNvPr id="4" name="表格 3"/>
          <p:cNvGraphicFramePr>
            <a:graphicFrameLocks noGrp="1"/>
          </p:cNvGraphicFramePr>
          <p:nvPr>
            <p:extLst>
              <p:ext uri="{D42A27DB-BD31-4B8C-83A1-F6EECF244321}">
                <p14:modId xmlns:p14="http://schemas.microsoft.com/office/powerpoint/2010/main" val="339480935"/>
              </p:ext>
            </p:extLst>
          </p:nvPr>
        </p:nvGraphicFramePr>
        <p:xfrm>
          <a:off x="696987" y="802804"/>
          <a:ext cx="10945216" cy="5688632"/>
        </p:xfrm>
        <a:graphic>
          <a:graphicData uri="http://schemas.openxmlformats.org/drawingml/2006/table">
            <a:tbl>
              <a:tblPr/>
              <a:tblGrid>
                <a:gridCol w="1728192"/>
                <a:gridCol w="9217024"/>
              </a:tblGrid>
              <a:tr h="711079">
                <a:tc>
                  <a:txBody>
                    <a:bodyPr/>
                    <a:lstStyle/>
                    <a:p>
                      <a:pPr algn="ctr">
                        <a:lnSpc>
                          <a:spcPct val="150000"/>
                        </a:lnSpc>
                        <a:spcAft>
                          <a:spcPts val="0"/>
                        </a:spcAft>
                        <a:tabLst>
                          <a:tab pos="5311140" algn="l"/>
                        </a:tabLst>
                      </a:pPr>
                      <a:r>
                        <a:rPr lang="zh-CN" sz="2800" b="1" kern="100" dirty="0">
                          <a:effectLst/>
                          <a:latin typeface="Times New Roman"/>
                          <a:ea typeface="方正细黑一简体"/>
                          <a:cs typeface="Times New Roman"/>
                        </a:rPr>
                        <a:t>基本特征</a:t>
                      </a:r>
                      <a:endParaRPr lang="zh-CN" sz="2800" kern="100" dirty="0">
                        <a:effectLst/>
                        <a:latin typeface="宋体"/>
                        <a:cs typeface="Courier New"/>
                      </a:endParaRPr>
                    </a:p>
                  </a:txBody>
                  <a:tcPr marL="24246" marR="242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5311140" algn="l"/>
                        </a:tabLst>
                      </a:pPr>
                      <a:r>
                        <a:rPr lang="en-US" altLang="zh-CN" sz="2800" b="1" u="sng" kern="100" dirty="0" smtClean="0">
                          <a:effectLst/>
                          <a:latin typeface="Times New Roman"/>
                          <a:ea typeface="方正细黑一简体"/>
                          <a:cs typeface="Times New Roman"/>
                        </a:rPr>
                        <a:t>                  </a:t>
                      </a:r>
                      <a:r>
                        <a:rPr lang="zh-CN" sz="2800" b="1" kern="100" dirty="0" smtClean="0">
                          <a:effectLst/>
                          <a:latin typeface="Times New Roman"/>
                          <a:ea typeface="方正细黑一简体"/>
                          <a:cs typeface="Times New Roman"/>
                        </a:rPr>
                        <a:t>，</a:t>
                      </a:r>
                      <a:r>
                        <a:rPr lang="zh-CN" sz="2800" b="1" kern="100" dirty="0">
                          <a:effectLst/>
                          <a:latin typeface="Times New Roman"/>
                          <a:ea typeface="方正细黑一简体"/>
                          <a:cs typeface="Times New Roman"/>
                        </a:rPr>
                        <a:t>实质是相对过剩</a:t>
                      </a:r>
                      <a:endParaRPr lang="zh-CN" sz="2800" kern="100" dirty="0">
                        <a:effectLst/>
                        <a:latin typeface="宋体"/>
                        <a:cs typeface="Courier New"/>
                      </a:endParaRPr>
                    </a:p>
                  </a:txBody>
                  <a:tcPr marL="24246" marR="242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133237">
                <a:tc>
                  <a:txBody>
                    <a:bodyPr/>
                    <a:lstStyle/>
                    <a:p>
                      <a:pPr algn="ctr">
                        <a:lnSpc>
                          <a:spcPct val="150000"/>
                        </a:lnSpc>
                        <a:spcAft>
                          <a:spcPts val="0"/>
                        </a:spcAft>
                        <a:tabLst>
                          <a:tab pos="5311140" algn="l"/>
                        </a:tabLst>
                      </a:pPr>
                      <a:r>
                        <a:rPr lang="zh-CN" sz="2800" b="1" kern="100" dirty="0">
                          <a:effectLst/>
                          <a:latin typeface="Times New Roman"/>
                          <a:ea typeface="方正细黑一简体"/>
                          <a:cs typeface="Times New Roman"/>
                        </a:rPr>
                        <a:t>主要表现</a:t>
                      </a:r>
                      <a:endParaRPr lang="zh-CN" sz="2800" kern="100" dirty="0">
                        <a:effectLst/>
                        <a:latin typeface="宋体"/>
                        <a:cs typeface="Courier New"/>
                      </a:endParaRPr>
                    </a:p>
                  </a:txBody>
                  <a:tcPr marL="24246" marR="242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5311140" algn="l"/>
                        </a:tabLst>
                      </a:pPr>
                      <a:r>
                        <a:rPr lang="zh-CN" sz="2800" b="1" kern="100" dirty="0">
                          <a:effectLst/>
                          <a:latin typeface="Times New Roman"/>
                          <a:ea typeface="方正细黑一简体"/>
                          <a:cs typeface="Times New Roman"/>
                        </a:rPr>
                        <a:t>大量商品卖不出去，大</a:t>
                      </a:r>
                      <a:r>
                        <a:rPr lang="zh-CN" sz="2800" b="1" kern="100" dirty="0" smtClean="0">
                          <a:effectLst/>
                          <a:latin typeface="Times New Roman"/>
                          <a:ea typeface="方正细黑一简体"/>
                          <a:cs typeface="Times New Roman"/>
                        </a:rPr>
                        <a:t>量</a:t>
                      </a:r>
                      <a:r>
                        <a:rPr lang="en-US" altLang="zh-CN" sz="2800" b="1" u="sng" kern="100" dirty="0" smtClean="0">
                          <a:effectLst/>
                          <a:latin typeface="Times New Roman"/>
                          <a:ea typeface="方正细黑一简体"/>
                          <a:cs typeface="Times New Roman"/>
                        </a:rPr>
                        <a:t>                 </a:t>
                      </a:r>
                      <a:r>
                        <a:rPr lang="zh-CN" sz="2800" b="1" kern="100" dirty="0" smtClean="0">
                          <a:effectLst/>
                          <a:latin typeface="Times New Roman"/>
                          <a:ea typeface="方正细黑一简体"/>
                          <a:cs typeface="Times New Roman"/>
                        </a:rPr>
                        <a:t>被</a:t>
                      </a:r>
                      <a:r>
                        <a:rPr lang="zh-CN" sz="2800" b="1" kern="100" dirty="0">
                          <a:effectLst/>
                          <a:latin typeface="Times New Roman"/>
                          <a:ea typeface="方正细黑一简体"/>
                          <a:cs typeface="Times New Roman"/>
                        </a:rPr>
                        <a:t>闲置，大批生产企业、银行破产，大批工</a:t>
                      </a:r>
                      <a:r>
                        <a:rPr lang="zh-CN" sz="2800" b="1" kern="100" dirty="0" smtClean="0">
                          <a:effectLst/>
                          <a:latin typeface="Times New Roman"/>
                          <a:ea typeface="方正细黑一简体"/>
                          <a:cs typeface="Times New Roman"/>
                        </a:rPr>
                        <a:t>人</a:t>
                      </a:r>
                      <a:r>
                        <a:rPr lang="en-US" altLang="zh-CN" sz="2800" b="1" u="sng" kern="100" dirty="0" smtClean="0">
                          <a:effectLst/>
                          <a:latin typeface="Times New Roman"/>
                          <a:ea typeface="方正细黑一简体"/>
                          <a:cs typeface="Times New Roman"/>
                        </a:rPr>
                        <a:t>          </a:t>
                      </a:r>
                      <a:r>
                        <a:rPr lang="zh-CN" sz="2800" b="1" kern="100" dirty="0" smtClean="0">
                          <a:effectLst/>
                          <a:latin typeface="Times New Roman"/>
                          <a:ea typeface="方正细黑一简体"/>
                          <a:cs typeface="Times New Roman"/>
                        </a:rPr>
                        <a:t>，</a:t>
                      </a:r>
                      <a:r>
                        <a:rPr lang="zh-CN" sz="2800" b="1" kern="100" dirty="0">
                          <a:effectLst/>
                          <a:latin typeface="Times New Roman"/>
                          <a:ea typeface="方正细黑一简体"/>
                          <a:cs typeface="Times New Roman"/>
                        </a:rPr>
                        <a:t>生产迅速下降，信用关系被破坏，整个社会生活陷入混乱</a:t>
                      </a:r>
                      <a:endParaRPr lang="zh-CN" sz="2800" kern="100" dirty="0">
                        <a:effectLst/>
                        <a:latin typeface="宋体"/>
                        <a:cs typeface="Courier New"/>
                      </a:endParaRPr>
                    </a:p>
                  </a:txBody>
                  <a:tcPr marL="24246" marR="242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133237">
                <a:tc>
                  <a:txBody>
                    <a:bodyPr/>
                    <a:lstStyle/>
                    <a:p>
                      <a:pPr algn="ctr">
                        <a:lnSpc>
                          <a:spcPct val="150000"/>
                        </a:lnSpc>
                        <a:spcAft>
                          <a:spcPts val="0"/>
                        </a:spcAft>
                        <a:tabLst>
                          <a:tab pos="5311140" algn="l"/>
                        </a:tabLst>
                      </a:pPr>
                      <a:r>
                        <a:rPr lang="zh-CN" sz="2800" b="1" kern="100">
                          <a:effectLst/>
                          <a:latin typeface="Times New Roman"/>
                          <a:ea typeface="方正细黑一简体"/>
                          <a:cs typeface="Times New Roman"/>
                        </a:rPr>
                        <a:t>直接原因</a:t>
                      </a:r>
                      <a:endParaRPr lang="zh-CN" sz="2800" kern="100">
                        <a:effectLst/>
                        <a:latin typeface="宋体"/>
                        <a:cs typeface="Courier New"/>
                      </a:endParaRPr>
                    </a:p>
                  </a:txBody>
                  <a:tcPr marL="24246" marR="242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5311140" algn="l"/>
                        </a:tabLst>
                      </a:pPr>
                      <a:r>
                        <a:rPr lang="en-US" altLang="zh-CN" sz="2800" b="1" u="sng" kern="100" dirty="0" smtClean="0">
                          <a:effectLst/>
                          <a:latin typeface="Times New Roman"/>
                          <a:ea typeface="方正细黑一简体"/>
                          <a:cs typeface="Times New Roman"/>
                        </a:rPr>
                        <a:t>          </a:t>
                      </a:r>
                      <a:r>
                        <a:rPr lang="zh-CN" sz="2800" b="1" kern="100" dirty="0" smtClean="0">
                          <a:effectLst/>
                          <a:latin typeface="Times New Roman"/>
                          <a:ea typeface="方正细黑一简体"/>
                          <a:cs typeface="Times New Roman"/>
                        </a:rPr>
                        <a:t>无</a:t>
                      </a:r>
                      <a:r>
                        <a:rPr lang="zh-CN" sz="2800" b="1" kern="100" dirty="0">
                          <a:effectLst/>
                          <a:latin typeface="Times New Roman"/>
                          <a:ea typeface="方正细黑一简体"/>
                          <a:cs typeface="Times New Roman"/>
                        </a:rPr>
                        <a:t>限扩大的趋势与劳动人民有支付能力</a:t>
                      </a:r>
                      <a:r>
                        <a:rPr lang="zh-CN" sz="2800" b="1" kern="100" dirty="0" smtClean="0">
                          <a:effectLst/>
                          <a:latin typeface="Times New Roman"/>
                          <a:ea typeface="方正细黑一简体"/>
                          <a:cs typeface="Times New Roman"/>
                        </a:rPr>
                        <a:t>的</a:t>
                      </a:r>
                      <a:r>
                        <a:rPr lang="en-US" altLang="zh-CN" sz="2800" b="1" u="sng" kern="100" dirty="0" smtClean="0">
                          <a:effectLst/>
                          <a:latin typeface="Times New Roman"/>
                          <a:ea typeface="方正细黑一简体"/>
                          <a:cs typeface="Times New Roman"/>
                        </a:rPr>
                        <a:t>          </a:t>
                      </a:r>
                      <a:r>
                        <a:rPr lang="zh-CN" sz="2800" b="1" kern="100" dirty="0" smtClean="0">
                          <a:effectLst/>
                          <a:latin typeface="Times New Roman"/>
                          <a:ea typeface="方正细黑一简体"/>
                          <a:cs typeface="Times New Roman"/>
                        </a:rPr>
                        <a:t>相</a:t>
                      </a:r>
                      <a:r>
                        <a:rPr lang="zh-CN" sz="2800" b="1" kern="100" dirty="0">
                          <a:effectLst/>
                          <a:latin typeface="Times New Roman"/>
                          <a:ea typeface="方正细黑一简体"/>
                          <a:cs typeface="Times New Roman"/>
                        </a:rPr>
                        <a:t>对缩小之间的矛盾，以及个别企业内部生产</a:t>
                      </a:r>
                      <a:r>
                        <a:rPr lang="zh-CN" sz="2800" b="1" kern="100" dirty="0" smtClean="0">
                          <a:effectLst/>
                          <a:latin typeface="Times New Roman"/>
                          <a:ea typeface="方正细黑一简体"/>
                          <a:cs typeface="Times New Roman"/>
                        </a:rPr>
                        <a:t>的</a:t>
                      </a:r>
                      <a:r>
                        <a:rPr lang="en-US" altLang="zh-CN" sz="2800" b="1" u="sng" kern="100" dirty="0" smtClean="0">
                          <a:effectLst/>
                          <a:latin typeface="Times New Roman"/>
                          <a:ea typeface="方正细黑一简体"/>
                          <a:cs typeface="Times New Roman"/>
                        </a:rPr>
                        <a:t>            </a:t>
                      </a:r>
                      <a:r>
                        <a:rPr lang="zh-CN" sz="2800" b="1" kern="100" dirty="0" smtClean="0">
                          <a:effectLst/>
                          <a:latin typeface="Times New Roman"/>
                          <a:ea typeface="方正细黑一简体"/>
                          <a:cs typeface="Times New Roman"/>
                        </a:rPr>
                        <a:t>性</a:t>
                      </a:r>
                      <a:r>
                        <a:rPr lang="zh-CN" sz="2800" b="1" kern="100" dirty="0">
                          <a:effectLst/>
                          <a:latin typeface="Times New Roman"/>
                          <a:ea typeface="方正细黑一简体"/>
                          <a:cs typeface="Times New Roman"/>
                        </a:rPr>
                        <a:t>与整个社会生产</a:t>
                      </a:r>
                      <a:r>
                        <a:rPr lang="zh-CN" sz="2800" b="1" kern="100" dirty="0" smtClean="0">
                          <a:effectLst/>
                          <a:latin typeface="Times New Roman"/>
                          <a:ea typeface="方正细黑一简体"/>
                          <a:cs typeface="Times New Roman"/>
                        </a:rPr>
                        <a:t>的</a:t>
                      </a:r>
                      <a:r>
                        <a:rPr lang="en-US" altLang="zh-CN" sz="2800" b="1" u="sng" kern="100" dirty="0" smtClean="0">
                          <a:effectLst/>
                          <a:latin typeface="Times New Roman"/>
                          <a:ea typeface="方正细黑一简体"/>
                          <a:cs typeface="Times New Roman"/>
                        </a:rPr>
                        <a:t>              </a:t>
                      </a:r>
                      <a:r>
                        <a:rPr lang="zh-CN" sz="2800" b="1" kern="100" dirty="0" smtClean="0">
                          <a:effectLst/>
                          <a:latin typeface="Times New Roman"/>
                          <a:ea typeface="方正细黑一简体"/>
                          <a:cs typeface="Times New Roman"/>
                        </a:rPr>
                        <a:t>状</a:t>
                      </a:r>
                      <a:r>
                        <a:rPr lang="zh-CN" sz="2800" b="1" kern="100" dirty="0">
                          <a:effectLst/>
                          <a:latin typeface="Times New Roman"/>
                          <a:ea typeface="方正细黑一简体"/>
                          <a:cs typeface="Times New Roman"/>
                        </a:rPr>
                        <a:t>态之间的矛盾</a:t>
                      </a:r>
                      <a:endParaRPr lang="zh-CN" sz="2800" kern="100" dirty="0">
                        <a:effectLst/>
                        <a:latin typeface="宋体"/>
                        <a:cs typeface="Courier New"/>
                      </a:endParaRPr>
                    </a:p>
                  </a:txBody>
                  <a:tcPr marL="24246" marR="242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711079">
                <a:tc>
                  <a:txBody>
                    <a:bodyPr/>
                    <a:lstStyle/>
                    <a:p>
                      <a:pPr algn="ctr">
                        <a:lnSpc>
                          <a:spcPct val="150000"/>
                        </a:lnSpc>
                        <a:spcAft>
                          <a:spcPts val="0"/>
                        </a:spcAft>
                        <a:tabLst>
                          <a:tab pos="5311140" algn="l"/>
                        </a:tabLst>
                      </a:pPr>
                      <a:r>
                        <a:rPr lang="zh-CN" sz="2800" b="1" kern="100">
                          <a:effectLst/>
                          <a:latin typeface="Times New Roman"/>
                          <a:ea typeface="方正细黑一简体"/>
                          <a:cs typeface="Times New Roman"/>
                        </a:rPr>
                        <a:t>根本原因</a:t>
                      </a:r>
                      <a:endParaRPr lang="zh-CN" sz="2800" kern="100">
                        <a:effectLst/>
                        <a:latin typeface="宋体"/>
                        <a:cs typeface="Courier New"/>
                      </a:endParaRPr>
                    </a:p>
                  </a:txBody>
                  <a:tcPr marL="24246" marR="242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5311140" algn="l"/>
                        </a:tabLst>
                      </a:pPr>
                      <a:r>
                        <a:rPr lang="en-US" altLang="zh-CN" sz="2800" b="1" u="sng" kern="100" dirty="0" smtClean="0">
                          <a:effectLst/>
                          <a:latin typeface="Times New Roman"/>
                          <a:ea typeface="方正细黑一简体"/>
                          <a:cs typeface="Times New Roman"/>
                        </a:rPr>
                        <a:t>                     </a:t>
                      </a:r>
                      <a:r>
                        <a:rPr lang="zh-CN" sz="2800" b="1" kern="100" dirty="0" smtClean="0">
                          <a:effectLst/>
                          <a:latin typeface="Times New Roman"/>
                          <a:ea typeface="方正细黑一简体"/>
                          <a:cs typeface="Times New Roman"/>
                        </a:rPr>
                        <a:t>和</a:t>
                      </a:r>
                      <a:r>
                        <a:rPr lang="zh-CN" sz="2800" b="1" kern="100" dirty="0">
                          <a:effectLst/>
                          <a:latin typeface="Times New Roman"/>
                          <a:ea typeface="方正细黑一简体"/>
                          <a:cs typeface="Times New Roman"/>
                        </a:rPr>
                        <a:t>生产资</a:t>
                      </a:r>
                      <a:r>
                        <a:rPr lang="zh-CN" sz="2800" b="1" kern="100" dirty="0" smtClean="0">
                          <a:effectLst/>
                          <a:latin typeface="Times New Roman"/>
                          <a:ea typeface="方正细黑一简体"/>
                          <a:cs typeface="Times New Roman"/>
                        </a:rPr>
                        <a:t>料</a:t>
                      </a:r>
                      <a:r>
                        <a:rPr lang="en-US" altLang="zh-CN" sz="2800" b="1" u="sng" kern="100" dirty="0" smtClean="0">
                          <a:effectLst/>
                          <a:latin typeface="Times New Roman"/>
                          <a:ea typeface="方正细黑一简体"/>
                          <a:cs typeface="Times New Roman"/>
                        </a:rPr>
                        <a:t>                                  </a:t>
                      </a:r>
                      <a:r>
                        <a:rPr lang="zh-CN" sz="2800" b="1" kern="100" dirty="0" smtClean="0">
                          <a:effectLst/>
                          <a:latin typeface="Times New Roman"/>
                          <a:ea typeface="方正细黑一简体"/>
                          <a:cs typeface="Times New Roman"/>
                        </a:rPr>
                        <a:t>之</a:t>
                      </a:r>
                      <a:r>
                        <a:rPr lang="zh-CN" sz="2800" b="1" kern="100" dirty="0">
                          <a:effectLst/>
                          <a:latin typeface="Times New Roman"/>
                          <a:ea typeface="方正细黑一简体"/>
                          <a:cs typeface="Times New Roman"/>
                        </a:rPr>
                        <a:t>间的矛盾</a:t>
                      </a:r>
                      <a:endParaRPr lang="zh-CN" sz="2800" kern="100" dirty="0">
                        <a:effectLst/>
                        <a:latin typeface="宋体"/>
                        <a:cs typeface="Courier New"/>
                      </a:endParaRPr>
                    </a:p>
                  </a:txBody>
                  <a:tcPr marL="24246" marR="242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5" name="矩形 4"/>
          <p:cNvSpPr/>
          <p:nvPr/>
        </p:nvSpPr>
        <p:spPr>
          <a:xfrm>
            <a:off x="4801443" y="908720"/>
            <a:ext cx="1627369"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生产过剩</a:t>
            </a:r>
            <a:endParaRPr lang="zh-CN" altLang="en-US" dirty="0"/>
          </a:p>
        </p:txBody>
      </p:sp>
      <p:sp>
        <p:nvSpPr>
          <p:cNvPr id="6" name="矩形 5"/>
          <p:cNvSpPr/>
          <p:nvPr/>
        </p:nvSpPr>
        <p:spPr>
          <a:xfrm>
            <a:off x="6313611" y="1700808"/>
            <a:ext cx="1627369"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生产资料</a:t>
            </a:r>
            <a:endParaRPr lang="zh-CN" altLang="en-US" dirty="0"/>
          </a:p>
        </p:txBody>
      </p:sp>
      <p:sp>
        <p:nvSpPr>
          <p:cNvPr id="7" name="矩形 6"/>
          <p:cNvSpPr/>
          <p:nvPr/>
        </p:nvSpPr>
        <p:spPr>
          <a:xfrm>
            <a:off x="5684589" y="2363624"/>
            <a:ext cx="906017"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失业</a:t>
            </a:r>
            <a:endParaRPr lang="zh-CN" altLang="en-US" dirty="0"/>
          </a:p>
        </p:txBody>
      </p:sp>
      <p:sp>
        <p:nvSpPr>
          <p:cNvPr id="8" name="矩形 7"/>
          <p:cNvSpPr/>
          <p:nvPr/>
        </p:nvSpPr>
        <p:spPr>
          <a:xfrm>
            <a:off x="2425179" y="3861048"/>
            <a:ext cx="906017"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生产</a:t>
            </a:r>
            <a:endParaRPr lang="zh-CN" altLang="en-US" dirty="0"/>
          </a:p>
        </p:txBody>
      </p:sp>
      <p:sp>
        <p:nvSpPr>
          <p:cNvPr id="9" name="矩形 8"/>
          <p:cNvSpPr/>
          <p:nvPr/>
        </p:nvSpPr>
        <p:spPr>
          <a:xfrm>
            <a:off x="9769995" y="3841998"/>
            <a:ext cx="906017"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需求</a:t>
            </a:r>
            <a:endParaRPr lang="zh-CN" altLang="en-US" dirty="0"/>
          </a:p>
        </p:txBody>
      </p:sp>
      <p:sp>
        <p:nvSpPr>
          <p:cNvPr id="10" name="矩形 9"/>
          <p:cNvSpPr/>
          <p:nvPr/>
        </p:nvSpPr>
        <p:spPr>
          <a:xfrm>
            <a:off x="9136648" y="4489956"/>
            <a:ext cx="1266693"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有组织</a:t>
            </a:r>
            <a:endParaRPr lang="zh-CN" altLang="en-US" dirty="0"/>
          </a:p>
        </p:txBody>
      </p:sp>
      <p:sp>
        <p:nvSpPr>
          <p:cNvPr id="11" name="矩形 10"/>
          <p:cNvSpPr/>
          <p:nvPr/>
        </p:nvSpPr>
        <p:spPr>
          <a:xfrm>
            <a:off x="4585419" y="5138028"/>
            <a:ext cx="1266693"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无政府</a:t>
            </a:r>
            <a:endParaRPr lang="zh-CN" altLang="en-US" dirty="0"/>
          </a:p>
        </p:txBody>
      </p:sp>
      <p:sp>
        <p:nvSpPr>
          <p:cNvPr id="12" name="矩形 11"/>
          <p:cNvSpPr/>
          <p:nvPr/>
        </p:nvSpPr>
        <p:spPr>
          <a:xfrm>
            <a:off x="2741786" y="5886360"/>
            <a:ext cx="1988045"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生产社会化</a:t>
            </a:r>
            <a:endParaRPr lang="zh-CN" altLang="en-US" dirty="0"/>
          </a:p>
        </p:txBody>
      </p:sp>
      <p:sp>
        <p:nvSpPr>
          <p:cNvPr id="13" name="矩形 12"/>
          <p:cNvSpPr/>
          <p:nvPr/>
        </p:nvSpPr>
        <p:spPr>
          <a:xfrm>
            <a:off x="6411892" y="5869016"/>
            <a:ext cx="3070071"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资本主义私人占有</a:t>
            </a:r>
            <a:endParaRPr lang="zh-CN" altLang="en-US" dirty="0"/>
          </a:p>
        </p:txBody>
      </p:sp>
    </p:spTree>
    <p:extLst>
      <p:ext uri="{BB962C8B-B14F-4D97-AF65-F5344CB8AC3E}">
        <p14:creationId xmlns:p14="http://schemas.microsoft.com/office/powerpoint/2010/main" val="24671510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barn(inVertical)">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barn(inVertical)">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barn(inVertical)">
                                      <p:cBhvr>
                                        <p:cTn id="22" dur="500"/>
                                        <p:tgtEl>
                                          <p:spTgt spid="8"/>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barn(inVertical)">
                                      <p:cBhvr>
                                        <p:cTn id="27" dur="500"/>
                                        <p:tgtEl>
                                          <p:spTgt spid="9"/>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grpId="0" nodeType="clickEffect">
                                  <p:stCondLst>
                                    <p:cond delay="0"/>
                                  </p:stCondLst>
                                  <p:childTnLst>
                                    <p:set>
                                      <p:cBhvr>
                                        <p:cTn id="31" dur="1" fill="hold">
                                          <p:stCondLst>
                                            <p:cond delay="0"/>
                                          </p:stCondLst>
                                        </p:cTn>
                                        <p:tgtEl>
                                          <p:spTgt spid="10"/>
                                        </p:tgtEl>
                                        <p:attrNameLst>
                                          <p:attrName>style.visibility</p:attrName>
                                        </p:attrNameLst>
                                      </p:cBhvr>
                                      <p:to>
                                        <p:strVal val="visible"/>
                                      </p:to>
                                    </p:set>
                                    <p:animEffect transition="in" filter="barn(inVertical)">
                                      <p:cBhvr>
                                        <p:cTn id="32" dur="500"/>
                                        <p:tgtEl>
                                          <p:spTgt spid="10"/>
                                        </p:tgtEl>
                                      </p:cBhvr>
                                    </p:animEffect>
                                  </p:childTnLst>
                                </p:cTn>
                              </p:par>
                            </p:childTnLst>
                          </p:cTn>
                        </p:par>
                      </p:childTnLst>
                    </p:cTn>
                  </p:par>
                  <p:par>
                    <p:cTn id="33" fill="hold">
                      <p:stCondLst>
                        <p:cond delay="indefinite"/>
                      </p:stCondLst>
                      <p:childTnLst>
                        <p:par>
                          <p:cTn id="34" fill="hold">
                            <p:stCondLst>
                              <p:cond delay="0"/>
                            </p:stCondLst>
                            <p:childTnLst>
                              <p:par>
                                <p:cTn id="35" presetID="16" presetClass="entr" presetSubtype="21" fill="hold" grpId="0" nodeType="clickEffect">
                                  <p:stCondLst>
                                    <p:cond delay="0"/>
                                  </p:stCondLst>
                                  <p:childTnLst>
                                    <p:set>
                                      <p:cBhvr>
                                        <p:cTn id="36" dur="1" fill="hold">
                                          <p:stCondLst>
                                            <p:cond delay="0"/>
                                          </p:stCondLst>
                                        </p:cTn>
                                        <p:tgtEl>
                                          <p:spTgt spid="11"/>
                                        </p:tgtEl>
                                        <p:attrNameLst>
                                          <p:attrName>style.visibility</p:attrName>
                                        </p:attrNameLst>
                                      </p:cBhvr>
                                      <p:to>
                                        <p:strVal val="visible"/>
                                      </p:to>
                                    </p:set>
                                    <p:animEffect transition="in" filter="barn(inVertical)">
                                      <p:cBhvr>
                                        <p:cTn id="37" dur="500"/>
                                        <p:tgtEl>
                                          <p:spTgt spid="11"/>
                                        </p:tgtEl>
                                      </p:cBhvr>
                                    </p:animEffect>
                                  </p:childTnLst>
                                </p:cTn>
                              </p:par>
                            </p:childTnLst>
                          </p:cTn>
                        </p:par>
                      </p:childTnLst>
                    </p:cTn>
                  </p:par>
                  <p:par>
                    <p:cTn id="38" fill="hold">
                      <p:stCondLst>
                        <p:cond delay="indefinite"/>
                      </p:stCondLst>
                      <p:childTnLst>
                        <p:par>
                          <p:cTn id="39" fill="hold">
                            <p:stCondLst>
                              <p:cond delay="0"/>
                            </p:stCondLst>
                            <p:childTnLst>
                              <p:par>
                                <p:cTn id="40" presetID="16" presetClass="entr" presetSubtype="21" fill="hold" grpId="0" nodeType="clickEffect">
                                  <p:stCondLst>
                                    <p:cond delay="0"/>
                                  </p:stCondLst>
                                  <p:childTnLst>
                                    <p:set>
                                      <p:cBhvr>
                                        <p:cTn id="41" dur="1" fill="hold">
                                          <p:stCondLst>
                                            <p:cond delay="0"/>
                                          </p:stCondLst>
                                        </p:cTn>
                                        <p:tgtEl>
                                          <p:spTgt spid="12"/>
                                        </p:tgtEl>
                                        <p:attrNameLst>
                                          <p:attrName>style.visibility</p:attrName>
                                        </p:attrNameLst>
                                      </p:cBhvr>
                                      <p:to>
                                        <p:strVal val="visible"/>
                                      </p:to>
                                    </p:set>
                                    <p:animEffect transition="in" filter="barn(inVertical)">
                                      <p:cBhvr>
                                        <p:cTn id="42" dur="500"/>
                                        <p:tgtEl>
                                          <p:spTgt spid="12"/>
                                        </p:tgtEl>
                                      </p:cBhvr>
                                    </p:animEffect>
                                  </p:childTnLst>
                                </p:cTn>
                              </p:par>
                            </p:childTnLst>
                          </p:cTn>
                        </p:par>
                      </p:childTnLst>
                    </p:cTn>
                  </p:par>
                  <p:par>
                    <p:cTn id="43" fill="hold">
                      <p:stCondLst>
                        <p:cond delay="indefinite"/>
                      </p:stCondLst>
                      <p:childTnLst>
                        <p:par>
                          <p:cTn id="44" fill="hold">
                            <p:stCondLst>
                              <p:cond delay="0"/>
                            </p:stCondLst>
                            <p:childTnLst>
                              <p:par>
                                <p:cTn id="45" presetID="16" presetClass="entr" presetSubtype="21" fill="hold" grpId="0" nodeType="clickEffect">
                                  <p:stCondLst>
                                    <p:cond delay="0"/>
                                  </p:stCondLst>
                                  <p:childTnLst>
                                    <p:set>
                                      <p:cBhvr>
                                        <p:cTn id="46" dur="1" fill="hold">
                                          <p:stCondLst>
                                            <p:cond delay="0"/>
                                          </p:stCondLst>
                                        </p:cTn>
                                        <p:tgtEl>
                                          <p:spTgt spid="13"/>
                                        </p:tgtEl>
                                        <p:attrNameLst>
                                          <p:attrName>style.visibility</p:attrName>
                                        </p:attrNameLst>
                                      </p:cBhvr>
                                      <p:to>
                                        <p:strVal val="visible"/>
                                      </p:to>
                                    </p:set>
                                    <p:animEffect transition="in" filter="barn(inVertical)">
                                      <p:cBhvr>
                                        <p:cTn id="4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8" grpId="0"/>
      <p:bldP spid="9" grpId="0"/>
      <p:bldP spid="10" grpId="0"/>
      <p:bldP spid="11" grpId="0"/>
      <p:bldP spid="12" grpId="0"/>
      <p:bldP spid="13"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271193"/>
            <a:ext cx="10975658" cy="6254152"/>
          </a:xfrm>
        </p:spPr>
        <p:txBody>
          <a:bodyPr>
            <a:normAutofit/>
          </a:bodyPr>
          <a:lstStyle/>
          <a:p>
            <a:pPr indent="713740" algn="just">
              <a:tabLst>
                <a:tab pos="5311140" algn="l"/>
              </a:tabLst>
            </a:pPr>
            <a:r>
              <a:rPr lang="zh-CN" altLang="zh-CN" b="1" kern="100" dirty="0">
                <a:solidFill>
                  <a:srgbClr val="7030A0"/>
                </a:solidFill>
                <a:latin typeface="Times New Roman"/>
                <a:ea typeface="方正细黑一简体"/>
                <a:cs typeface="Times New Roman"/>
              </a:rPr>
              <a:t>微点拨</a:t>
            </a:r>
            <a:r>
              <a:rPr lang="zh-CN" altLang="zh-CN" b="1" kern="100" dirty="0">
                <a:latin typeface="Times New Roman"/>
                <a:ea typeface="方正细黑一简体"/>
                <a:cs typeface="Times New Roman"/>
              </a:rPr>
              <a:t>：相对过剩的产生</a:t>
            </a:r>
            <a:endParaRPr lang="zh-CN" altLang="zh-CN" sz="1050" kern="100" dirty="0">
              <a:latin typeface="宋体"/>
              <a:cs typeface="Courier New"/>
            </a:endParaRPr>
          </a:p>
          <a:p>
            <a:pPr indent="713740" algn="just">
              <a:tabLst>
                <a:tab pos="5311140" algn="l"/>
              </a:tabLst>
            </a:pPr>
            <a:r>
              <a:rPr lang="zh-CN" altLang="zh-CN" b="1" kern="100" dirty="0">
                <a:latin typeface="Times New Roman"/>
                <a:ea typeface="方正细黑一简体"/>
                <a:cs typeface="Times New Roman"/>
              </a:rPr>
              <a:t>资本家占有生产资料，剥削工人。资本家的财富和生产不断扩大，工人被剥削程度不断加深，购买力的增加跟不上生产扩大的幅度，最终导致产品的相对过剩。</a:t>
            </a:r>
            <a:endParaRPr lang="zh-CN" altLang="zh-CN" sz="1050" kern="100" dirty="0">
              <a:latin typeface="宋体"/>
              <a:cs typeface="Courier New"/>
            </a:endParaRPr>
          </a:p>
          <a:p>
            <a:pPr indent="713740" algn="just">
              <a:tabLst>
                <a:tab pos="5311140" algn="l"/>
              </a:tabLst>
            </a:pPr>
            <a:r>
              <a:rPr lang="en-US" altLang="zh-CN" b="1" kern="100" dirty="0">
                <a:solidFill>
                  <a:srgbClr val="0000FF"/>
                </a:solidFill>
                <a:latin typeface="Times New Roman"/>
                <a:ea typeface="方正细黑一简体"/>
                <a:cs typeface="Courier New"/>
              </a:rPr>
              <a:t>7</a:t>
            </a:r>
            <a:r>
              <a:rPr lang="zh-CN" altLang="zh-CN" b="1" kern="100" dirty="0">
                <a:latin typeface="Times New Roman"/>
                <a:ea typeface="方正细黑一简体"/>
                <a:cs typeface="Times New Roman"/>
              </a:rPr>
              <a:t>．</a:t>
            </a:r>
            <a:r>
              <a:rPr lang="zh-CN" altLang="zh-CN" b="1" kern="100" dirty="0">
                <a:solidFill>
                  <a:srgbClr val="0000FF"/>
                </a:solidFill>
                <a:latin typeface="Times New Roman"/>
                <a:ea typeface="方正细黑一简体"/>
                <a:cs typeface="Times New Roman"/>
              </a:rPr>
              <a:t>资本主义终究要被社会主义所取代</a:t>
            </a:r>
            <a:endParaRPr lang="zh-CN" altLang="zh-CN" sz="1050" kern="100" dirty="0">
              <a:latin typeface="宋体"/>
              <a:cs typeface="Courier New"/>
            </a:endParaRPr>
          </a:p>
          <a:p>
            <a:pPr indent="713740" algn="just">
              <a:tabLst>
                <a:tab pos="5311140" algn="l"/>
              </a:tabLst>
            </a:pPr>
            <a:r>
              <a:rPr lang="en-US" altLang="zh-CN" b="1" kern="100" dirty="0">
                <a:latin typeface="Times New Roman"/>
                <a:ea typeface="方正细黑一简体"/>
                <a:cs typeface="Courier New"/>
              </a:rPr>
              <a:t>(1)</a:t>
            </a:r>
            <a:r>
              <a:rPr lang="zh-CN" altLang="zh-CN" b="1" kern="100" dirty="0">
                <a:latin typeface="Times New Roman"/>
                <a:ea typeface="方正细黑一简体"/>
                <a:cs typeface="Times New Roman"/>
              </a:rPr>
              <a:t>资本主义社会的基本矛盾在阶级关系上表现</a:t>
            </a:r>
            <a:r>
              <a:rPr lang="zh-CN" altLang="zh-CN" b="1" kern="100" dirty="0" smtClean="0">
                <a:latin typeface="Times New Roman"/>
                <a:ea typeface="方正细黑一简体"/>
                <a:cs typeface="Times New Roman"/>
              </a:rPr>
              <a:t>为</a:t>
            </a:r>
            <a:r>
              <a:rPr lang="en-US" altLang="zh-CN" b="1" u="sng" kern="100" dirty="0" smtClean="0">
                <a:latin typeface="Times New Roman"/>
                <a:ea typeface="方正细黑一简体"/>
                <a:cs typeface="Times New Roman"/>
              </a:rPr>
              <a:t>                 </a:t>
            </a:r>
            <a:r>
              <a:rPr lang="zh-CN" altLang="zh-CN" b="1" kern="100" dirty="0" smtClean="0">
                <a:latin typeface="Times New Roman"/>
                <a:ea typeface="方正细黑一简体"/>
                <a:cs typeface="Times New Roman"/>
              </a:rPr>
              <a:t>和</a:t>
            </a:r>
            <a:r>
              <a:rPr lang="zh-CN" altLang="zh-CN" b="1" kern="100" dirty="0">
                <a:latin typeface="Times New Roman"/>
                <a:ea typeface="方正细黑一简体"/>
                <a:cs typeface="Times New Roman"/>
              </a:rPr>
              <a:t>资产阶级的对立。随着社会生产力的发展，资产阶级为了维持自己的统治，采取了一些缓</a:t>
            </a:r>
            <a:r>
              <a:rPr lang="zh-CN" altLang="zh-CN" b="1" kern="100" dirty="0" smtClean="0">
                <a:latin typeface="Times New Roman"/>
                <a:ea typeface="方正细黑一简体"/>
                <a:cs typeface="Times New Roman"/>
              </a:rPr>
              <a:t>和</a:t>
            </a:r>
            <a:r>
              <a:rPr lang="en-US" altLang="zh-CN" b="1" u="sng" kern="100" dirty="0" smtClean="0">
                <a:latin typeface="Times New Roman"/>
                <a:ea typeface="方正细黑一简体"/>
                <a:cs typeface="Times New Roman"/>
              </a:rPr>
              <a:t>                </a:t>
            </a:r>
            <a:r>
              <a:rPr lang="zh-CN" altLang="zh-CN" b="1" kern="100" dirty="0" smtClean="0">
                <a:latin typeface="Times New Roman"/>
                <a:ea typeface="方正细黑一简体"/>
                <a:cs typeface="Times New Roman"/>
              </a:rPr>
              <a:t>的</a:t>
            </a:r>
            <a:r>
              <a:rPr lang="zh-CN" altLang="zh-CN" b="1" kern="100" dirty="0">
                <a:latin typeface="Times New Roman"/>
                <a:ea typeface="方正细黑一简体"/>
                <a:cs typeface="Times New Roman"/>
              </a:rPr>
              <a:t>措施，但这些措施没有也不可能改变资本主</a:t>
            </a:r>
            <a:r>
              <a:rPr lang="zh-CN" altLang="zh-CN" b="1" kern="100" dirty="0" smtClean="0">
                <a:latin typeface="Times New Roman"/>
                <a:ea typeface="方正细黑一简体"/>
                <a:cs typeface="Times New Roman"/>
              </a:rPr>
              <a:t>义</a:t>
            </a:r>
            <a:r>
              <a:rPr lang="en-US" altLang="zh-CN" b="1" u="sng" kern="100" dirty="0" smtClean="0">
                <a:latin typeface="Times New Roman"/>
                <a:ea typeface="方正细黑一简体"/>
                <a:cs typeface="Times New Roman"/>
              </a:rPr>
              <a:t>              </a:t>
            </a:r>
            <a:r>
              <a:rPr lang="zh-CN" altLang="zh-CN" b="1" kern="100" dirty="0" smtClean="0">
                <a:latin typeface="Times New Roman"/>
                <a:ea typeface="方正细黑一简体"/>
                <a:cs typeface="Times New Roman"/>
              </a:rPr>
              <a:t>及</a:t>
            </a:r>
            <a:r>
              <a:rPr lang="zh-CN" altLang="zh-CN" b="1" kern="100" dirty="0">
                <a:latin typeface="Times New Roman"/>
                <a:ea typeface="方正细黑一简体"/>
                <a:cs typeface="Times New Roman"/>
              </a:rPr>
              <a:t>其剥削关系</a:t>
            </a:r>
            <a:r>
              <a:rPr lang="zh-CN" altLang="zh-CN" b="1" kern="100" dirty="0" smtClean="0">
                <a:latin typeface="Times New Roman"/>
                <a:ea typeface="方正细黑一简体"/>
                <a:cs typeface="Times New Roman"/>
              </a:rPr>
              <a:t>。</a:t>
            </a:r>
            <a:endParaRPr lang="zh-CN" altLang="zh-CN" sz="1050" kern="100" dirty="0">
              <a:latin typeface="宋体"/>
              <a:cs typeface="Courier New"/>
            </a:endParaRPr>
          </a:p>
        </p:txBody>
      </p:sp>
      <p:sp>
        <p:nvSpPr>
          <p:cNvPr id="2" name="矩形 1"/>
          <p:cNvSpPr/>
          <p:nvPr/>
        </p:nvSpPr>
        <p:spPr>
          <a:xfrm>
            <a:off x="9049915" y="3861048"/>
            <a:ext cx="1627369" cy="523220"/>
          </a:xfrm>
          <a:prstGeom prst="rect">
            <a:avLst/>
          </a:prstGeom>
        </p:spPr>
        <p:txBody>
          <a:bodyPr wrap="none">
            <a:spAutoFit/>
          </a:bodyPr>
          <a:lstStyle/>
          <a:p>
            <a:r>
              <a:rPr lang="zh-CN" altLang="en-US" sz="2800" b="1" kern="100" dirty="0">
                <a:solidFill>
                  <a:srgbClr val="FF0000"/>
                </a:solidFill>
                <a:latin typeface="Times New Roman"/>
                <a:ea typeface="方正细黑一简体"/>
                <a:cs typeface="Times New Roman"/>
              </a:rPr>
              <a:t>无产阶级</a:t>
            </a:r>
            <a:endParaRPr lang="zh-CN" altLang="en-US" sz="2800" dirty="0"/>
          </a:p>
        </p:txBody>
      </p:sp>
      <p:sp>
        <p:nvSpPr>
          <p:cNvPr id="4" name="矩形 3"/>
          <p:cNvSpPr/>
          <p:nvPr/>
        </p:nvSpPr>
        <p:spPr>
          <a:xfrm>
            <a:off x="3865339" y="5157192"/>
            <a:ext cx="1627369"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阶级矛盾</a:t>
            </a:r>
            <a:endParaRPr lang="zh-CN" altLang="en-US" sz="2800" dirty="0"/>
          </a:p>
        </p:txBody>
      </p:sp>
      <p:sp>
        <p:nvSpPr>
          <p:cNvPr id="5" name="矩形 4"/>
          <p:cNvSpPr/>
          <p:nvPr/>
        </p:nvSpPr>
        <p:spPr>
          <a:xfrm>
            <a:off x="2094590" y="5786100"/>
            <a:ext cx="1266693"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私有制</a:t>
            </a:r>
            <a:endParaRPr lang="zh-CN" altLang="en-US" sz="2800" dirty="0"/>
          </a:p>
        </p:txBody>
      </p:sp>
    </p:spTree>
    <p:extLst>
      <p:ext uri="{BB962C8B-B14F-4D97-AF65-F5344CB8AC3E}">
        <p14:creationId xmlns:p14="http://schemas.microsoft.com/office/powerpoint/2010/main" val="24671510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arn(inVertical)">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barn(inVertical)">
                                      <p:cBhvr>
                                        <p:cTn id="1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P spid="5"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408955" y="1124744"/>
            <a:ext cx="10975658" cy="4525963"/>
          </a:xfrm>
        </p:spPr>
        <p:txBody>
          <a:bodyPr/>
          <a:lstStyle/>
          <a:p>
            <a:pPr indent="713740" algn="just">
              <a:lnSpc>
                <a:spcPct val="200000"/>
              </a:lnSpc>
              <a:tabLst>
                <a:tab pos="5311140" algn="l"/>
              </a:tabLst>
            </a:pPr>
            <a:r>
              <a:rPr lang="en-US" altLang="zh-CN" b="1" kern="100" dirty="0">
                <a:latin typeface="Times New Roman"/>
                <a:ea typeface="方正细黑一简体"/>
                <a:cs typeface="Courier New"/>
              </a:rPr>
              <a:t>(2)</a:t>
            </a:r>
            <a:r>
              <a:rPr lang="zh-CN" altLang="zh-CN" b="1" kern="100" dirty="0">
                <a:latin typeface="Times New Roman"/>
                <a:ea typeface="方正细黑一简体"/>
                <a:cs typeface="Times New Roman"/>
              </a:rPr>
              <a:t>资本主义基本矛盾是生产力</a:t>
            </a:r>
            <a:r>
              <a:rPr lang="zh-CN" altLang="zh-CN" b="1" kern="100" dirty="0" smtClean="0">
                <a:latin typeface="Times New Roman"/>
                <a:ea typeface="方正细黑一简体"/>
                <a:cs typeface="Times New Roman"/>
              </a:rPr>
              <a:t>与</a:t>
            </a:r>
            <a:r>
              <a:rPr lang="en-US" altLang="zh-CN" b="1" u="sng" kern="100" dirty="0" smtClean="0">
                <a:latin typeface="Times New Roman"/>
                <a:ea typeface="方正细黑一简体"/>
                <a:cs typeface="Times New Roman"/>
              </a:rPr>
              <a:t>                 </a:t>
            </a:r>
            <a:r>
              <a:rPr lang="zh-CN" altLang="zh-CN" b="1" kern="100" dirty="0" smtClean="0">
                <a:latin typeface="Times New Roman"/>
                <a:ea typeface="方正细黑一简体"/>
                <a:cs typeface="Times New Roman"/>
              </a:rPr>
              <a:t>之</a:t>
            </a:r>
            <a:r>
              <a:rPr lang="zh-CN" altLang="zh-CN" b="1" kern="100" dirty="0">
                <a:latin typeface="Times New Roman"/>
                <a:ea typeface="方正细黑一简体"/>
                <a:cs typeface="Times New Roman"/>
              </a:rPr>
              <a:t>间的矛盾在资本主义社会的体现，是资本主义社会一切矛盾和冲突</a:t>
            </a:r>
            <a:r>
              <a:rPr lang="zh-CN" altLang="zh-CN" b="1" kern="100" dirty="0" smtClean="0">
                <a:latin typeface="Times New Roman"/>
                <a:ea typeface="方正细黑一简体"/>
                <a:cs typeface="Times New Roman"/>
              </a:rPr>
              <a:t>的</a:t>
            </a:r>
            <a:r>
              <a:rPr lang="en-US" altLang="zh-CN" b="1" u="sng" kern="100" dirty="0" smtClean="0">
                <a:latin typeface="Times New Roman"/>
                <a:ea typeface="方正细黑一简体"/>
                <a:cs typeface="Times New Roman"/>
              </a:rPr>
              <a:t>             </a:t>
            </a:r>
            <a:r>
              <a:rPr lang="zh-CN" altLang="zh-CN" b="1" kern="100" dirty="0" smtClean="0">
                <a:latin typeface="Times New Roman"/>
                <a:ea typeface="方正细黑一简体"/>
                <a:cs typeface="Times New Roman"/>
              </a:rPr>
              <a:t>。</a:t>
            </a:r>
            <a:r>
              <a:rPr lang="zh-CN" altLang="zh-CN" b="1" kern="100" dirty="0">
                <a:latin typeface="Times New Roman"/>
                <a:ea typeface="方正细黑一简体"/>
                <a:cs typeface="Times New Roman"/>
              </a:rPr>
              <a:t>资本主义基本矛盾的发展，贯穿于资本主义社会的始终，决定着资本主义的命运。</a:t>
            </a:r>
            <a:endParaRPr lang="zh-CN" altLang="zh-CN" sz="1050" kern="100" dirty="0">
              <a:latin typeface="宋体"/>
              <a:cs typeface="Courier New"/>
            </a:endParaRPr>
          </a:p>
          <a:p>
            <a:pPr indent="713740" algn="just">
              <a:lnSpc>
                <a:spcPct val="200000"/>
              </a:lnSpc>
              <a:tabLst>
                <a:tab pos="5311140" algn="l"/>
              </a:tabLst>
            </a:pPr>
            <a:r>
              <a:rPr lang="en-US" altLang="zh-CN" b="1" kern="100" dirty="0">
                <a:latin typeface="Times New Roman"/>
                <a:ea typeface="方正细黑一简体"/>
                <a:cs typeface="Courier New"/>
              </a:rPr>
              <a:t>(3)</a:t>
            </a:r>
            <a:r>
              <a:rPr lang="zh-CN" altLang="zh-CN" b="1" kern="100" dirty="0">
                <a:latin typeface="Times New Roman"/>
                <a:ea typeface="方正细黑一简体"/>
                <a:cs typeface="Times New Roman"/>
              </a:rPr>
              <a:t>资本主义终究要被社会主义所取代，这是历史发展</a:t>
            </a:r>
            <a:r>
              <a:rPr lang="zh-CN" altLang="zh-CN" b="1" kern="100" dirty="0" smtClean="0">
                <a:latin typeface="Times New Roman"/>
                <a:ea typeface="方正细黑一简体"/>
                <a:cs typeface="Times New Roman"/>
              </a:rPr>
              <a:t>的</a:t>
            </a:r>
            <a:r>
              <a:rPr lang="en-US" altLang="zh-CN" b="1" u="sng" kern="100" dirty="0" smtClean="0">
                <a:latin typeface="Times New Roman"/>
                <a:ea typeface="方正细黑一简体"/>
                <a:cs typeface="Times New Roman"/>
              </a:rPr>
              <a:t>              </a:t>
            </a:r>
            <a:r>
              <a:rPr lang="zh-CN" altLang="zh-CN" b="1" kern="100" dirty="0" smtClean="0">
                <a:latin typeface="Times New Roman"/>
                <a:ea typeface="方正细黑一简体"/>
                <a:cs typeface="Times New Roman"/>
              </a:rPr>
              <a:t>。</a:t>
            </a:r>
            <a:endParaRPr lang="zh-CN" altLang="zh-CN" sz="1050" kern="100" dirty="0">
              <a:latin typeface="宋体"/>
              <a:cs typeface="Courier New"/>
            </a:endParaRPr>
          </a:p>
          <a:p>
            <a:pPr>
              <a:lnSpc>
                <a:spcPct val="200000"/>
              </a:lnSpc>
            </a:pPr>
            <a:endParaRPr lang="zh-CN" altLang="en-US" dirty="0"/>
          </a:p>
        </p:txBody>
      </p:sp>
      <p:sp>
        <p:nvSpPr>
          <p:cNvPr id="4" name="矩形 3"/>
          <p:cNvSpPr/>
          <p:nvPr/>
        </p:nvSpPr>
        <p:spPr>
          <a:xfrm>
            <a:off x="6256823" y="1402233"/>
            <a:ext cx="1627369"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生产关系</a:t>
            </a:r>
            <a:endParaRPr lang="zh-CN" altLang="en-US" sz="2800" dirty="0"/>
          </a:p>
        </p:txBody>
      </p:sp>
      <p:sp>
        <p:nvSpPr>
          <p:cNvPr id="5" name="矩形 4"/>
          <p:cNvSpPr/>
          <p:nvPr/>
        </p:nvSpPr>
        <p:spPr>
          <a:xfrm>
            <a:off x="8417063" y="2266329"/>
            <a:ext cx="1266693"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总根源</a:t>
            </a:r>
            <a:endParaRPr lang="zh-CN" altLang="en-US" sz="2800" dirty="0"/>
          </a:p>
        </p:txBody>
      </p:sp>
      <p:sp>
        <p:nvSpPr>
          <p:cNvPr id="6" name="矩形 5"/>
          <p:cNvSpPr/>
          <p:nvPr/>
        </p:nvSpPr>
        <p:spPr>
          <a:xfrm>
            <a:off x="9747115" y="4911461"/>
            <a:ext cx="1627369"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必然趋势</a:t>
            </a:r>
            <a:endParaRPr lang="zh-CN" altLang="en-US" sz="2800" dirty="0"/>
          </a:p>
        </p:txBody>
      </p:sp>
    </p:spTree>
    <p:extLst>
      <p:ext uri="{BB962C8B-B14F-4D97-AF65-F5344CB8AC3E}">
        <p14:creationId xmlns:p14="http://schemas.microsoft.com/office/powerpoint/2010/main" val="24671510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down)">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wipe(down)">
                                      <p:cBhvr>
                                        <p:cTn id="1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552971" y="116632"/>
            <a:ext cx="10975658" cy="6398168"/>
          </a:xfrm>
        </p:spPr>
        <p:txBody>
          <a:bodyPr>
            <a:noAutofit/>
          </a:bodyPr>
          <a:lstStyle/>
          <a:p>
            <a:pPr indent="713740" algn="just">
              <a:lnSpc>
                <a:spcPct val="135000"/>
              </a:lnSpc>
              <a:tabLst>
                <a:tab pos="5311140" algn="l"/>
              </a:tabLst>
            </a:pPr>
            <a:r>
              <a:rPr lang="zh-CN" altLang="zh-CN" b="1" kern="100" dirty="0">
                <a:solidFill>
                  <a:srgbClr val="0000FF"/>
                </a:solidFill>
                <a:latin typeface="Times New Roman"/>
                <a:ea typeface="方正细黑一简体"/>
                <a:cs typeface="Times New Roman"/>
              </a:rPr>
              <a:t>重难问题的探究、释解</a:t>
            </a:r>
            <a:endParaRPr lang="zh-CN" altLang="zh-CN" kern="100" dirty="0">
              <a:latin typeface="宋体"/>
              <a:cs typeface="Courier New"/>
            </a:endParaRPr>
          </a:p>
          <a:p>
            <a:pPr indent="713740" algn="just">
              <a:lnSpc>
                <a:spcPct val="135000"/>
              </a:lnSpc>
              <a:tabLst>
                <a:tab pos="5311140" algn="l"/>
              </a:tabLst>
            </a:pP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议题材料</a:t>
            </a:r>
            <a:r>
              <a:rPr lang="en-US" altLang="zh-CN" b="1" kern="100" dirty="0">
                <a:solidFill>
                  <a:srgbClr val="7030A0"/>
                </a:solidFill>
                <a:latin typeface="Times New Roman"/>
                <a:ea typeface="方正细黑一简体"/>
                <a:cs typeface="Courier New"/>
              </a:rPr>
              <a:t>]</a:t>
            </a:r>
            <a:endParaRPr lang="zh-CN" altLang="zh-CN" kern="100" dirty="0">
              <a:latin typeface="宋体"/>
              <a:cs typeface="Courier New"/>
            </a:endParaRPr>
          </a:p>
          <a:p>
            <a:pPr indent="713740" algn="just">
              <a:lnSpc>
                <a:spcPct val="135000"/>
              </a:lnSpc>
              <a:tabLst>
                <a:tab pos="5311140" algn="l"/>
              </a:tabLst>
            </a:pPr>
            <a:r>
              <a:rPr lang="zh-CN" altLang="zh-CN" b="1" kern="100" dirty="0">
                <a:solidFill>
                  <a:srgbClr val="0000FF"/>
                </a:solidFill>
                <a:latin typeface="Times New Roman"/>
                <a:ea typeface="方正细黑一简体"/>
                <a:cs typeface="Times New Roman"/>
              </a:rPr>
              <a:t>材料一：</a:t>
            </a:r>
            <a:r>
              <a:rPr lang="zh-CN" altLang="zh-CN" b="1" kern="100" dirty="0">
                <a:latin typeface="Times New Roman"/>
                <a:ea typeface="方正细黑一简体"/>
                <a:cs typeface="Times New Roman"/>
              </a:rPr>
              <a:t>唐代诗人李绅曾用诗作描绘了当时老百姓生活困苦的景象，即</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春种一粒粟，秋收万颗子。四海无闲田，农夫尤饿死。</a:t>
            </a:r>
            <a:r>
              <a:rPr lang="en-US" altLang="zh-CN" b="1" kern="100" dirty="0">
                <a:latin typeface="Times New Roman"/>
                <a:ea typeface="方正细黑一简体"/>
                <a:cs typeface="Courier New"/>
              </a:rPr>
              <a:t>”</a:t>
            </a:r>
            <a:endParaRPr lang="zh-CN" altLang="zh-CN" kern="100" dirty="0">
              <a:latin typeface="宋体"/>
              <a:cs typeface="Courier New"/>
            </a:endParaRPr>
          </a:p>
          <a:p>
            <a:pPr indent="713740" algn="just">
              <a:lnSpc>
                <a:spcPct val="135000"/>
              </a:lnSpc>
              <a:tabLst>
                <a:tab pos="5311140" algn="l"/>
              </a:tabLst>
            </a:pPr>
            <a:r>
              <a:rPr lang="zh-CN" altLang="zh-CN" b="1" kern="100" dirty="0">
                <a:solidFill>
                  <a:srgbClr val="0000FF"/>
                </a:solidFill>
                <a:latin typeface="Times New Roman"/>
                <a:ea typeface="方正细黑一简体"/>
                <a:cs typeface="Times New Roman"/>
              </a:rPr>
              <a:t>材料二：</a:t>
            </a:r>
            <a:r>
              <a:rPr lang="zh-CN" altLang="zh-CN" b="1" kern="100" dirty="0">
                <a:latin typeface="Times New Roman"/>
                <a:ea typeface="方正细黑一简体"/>
                <a:cs typeface="Times New Roman"/>
              </a:rPr>
              <a:t>资本家为了骗人，大扯其谎，说什么他之所以能发财，是因为他有钱，有机器，有矿山。他们说：</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钱能生钱，利能滚利</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机器就是摇钱树，矿山就是聚宝盆</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是机器生产出商品，给我带来了利润</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。资本家害怕拆穿事情的真相，于是找一些帮他们说话的人叫嚷着：</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资本家</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给</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工人工钱，就是工人劳动的报酬，资本家没有剥削工人。</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资本家更是大喊大叫：</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工人做工，我</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给</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了工钱，这完全是</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公平交易</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，我没有剥削工人。</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zh-CN" altLang="zh-CN" b="1" kern="100" dirty="0">
                <a:solidFill>
                  <a:srgbClr val="0000FF"/>
                </a:solidFill>
                <a:latin typeface="Times New Roman"/>
                <a:ea typeface="方正细黑一简体"/>
                <a:cs typeface="Times New Roman"/>
              </a:rPr>
              <a:t>　</a:t>
            </a:r>
            <a:endParaRPr lang="zh-CN" altLang="zh-CN" kern="100" dirty="0">
              <a:latin typeface="宋体"/>
              <a:cs typeface="Courier New"/>
            </a:endParaRPr>
          </a:p>
        </p:txBody>
      </p:sp>
    </p:spTree>
    <p:extLst>
      <p:ext uri="{BB962C8B-B14F-4D97-AF65-F5344CB8AC3E}">
        <p14:creationId xmlns:p14="http://schemas.microsoft.com/office/powerpoint/2010/main" val="2467151062"/>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552971" y="908720"/>
            <a:ext cx="10975658" cy="4525963"/>
          </a:xfrm>
        </p:spPr>
        <p:txBody>
          <a:bodyPr/>
          <a:lstStyle/>
          <a:p>
            <a:pPr indent="713740" algn="just">
              <a:lnSpc>
                <a:spcPct val="200000"/>
              </a:lnSpc>
              <a:tabLst>
                <a:tab pos="5311140" algn="l"/>
              </a:tabLst>
            </a:pP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问题探究</a:t>
            </a:r>
            <a:r>
              <a:rPr lang="en-US" altLang="zh-CN" b="1" kern="100" dirty="0">
                <a:solidFill>
                  <a:srgbClr val="7030A0"/>
                </a:solidFill>
                <a:latin typeface="Times New Roman"/>
                <a:ea typeface="方正细黑一简体"/>
                <a:cs typeface="Courier New"/>
              </a:rPr>
              <a:t>]</a:t>
            </a:r>
            <a:endParaRPr lang="zh-CN" altLang="zh-CN" sz="1050" kern="100" dirty="0">
              <a:latin typeface="宋体"/>
              <a:cs typeface="Courier New"/>
            </a:endParaRPr>
          </a:p>
          <a:p>
            <a:pPr indent="713740" algn="just">
              <a:lnSpc>
                <a:spcPct val="200000"/>
              </a:lnSpc>
              <a:tabLst>
                <a:tab pos="5311140" algn="l"/>
              </a:tabLst>
            </a:pPr>
            <a:r>
              <a:rPr lang="en-US" altLang="zh-CN" b="1" kern="100" dirty="0">
                <a:latin typeface="Times New Roman"/>
                <a:ea typeface="方正细黑一简体"/>
                <a:cs typeface="Courier New"/>
              </a:rPr>
              <a:t>1</a:t>
            </a:r>
            <a:r>
              <a:rPr lang="zh-CN" altLang="zh-CN" b="1" kern="100" dirty="0">
                <a:latin typeface="Times New Roman"/>
                <a:ea typeface="方正细黑一简体"/>
                <a:cs typeface="Times New Roman"/>
              </a:rPr>
              <a:t>．结合材料一，分析造成当时百姓生活困苦的根源。</a:t>
            </a:r>
            <a:endParaRPr lang="zh-CN" altLang="zh-CN" sz="1050" kern="100" dirty="0">
              <a:latin typeface="宋体"/>
              <a:cs typeface="Courier New"/>
            </a:endParaRPr>
          </a:p>
          <a:p>
            <a:pPr indent="713740" algn="just">
              <a:lnSpc>
                <a:spcPct val="200000"/>
              </a:lnSpc>
              <a:tabLst>
                <a:tab pos="5311140" algn="l"/>
              </a:tabLst>
            </a:pPr>
            <a:r>
              <a:rPr lang="zh-CN" altLang="zh-CN" b="1" kern="100" dirty="0">
                <a:solidFill>
                  <a:srgbClr val="FF0000"/>
                </a:solidFill>
                <a:latin typeface="Times New Roman"/>
                <a:ea typeface="方正细黑一简体"/>
                <a:cs typeface="Times New Roman"/>
              </a:rPr>
              <a:t>提示：</a:t>
            </a:r>
            <a:r>
              <a:rPr lang="zh-CN" altLang="zh-CN" b="1" kern="100" dirty="0">
                <a:latin typeface="Times New Roman"/>
                <a:ea typeface="方正细黑一简体"/>
                <a:cs typeface="Times New Roman"/>
              </a:rPr>
              <a:t>在封建社会，封建土地所有制是地主阶级剥削农民的基础。造成封建社会百姓生活困苦的根源是封建土地所有制。</a:t>
            </a:r>
            <a:endParaRPr lang="zh-CN" altLang="zh-CN" sz="1050" kern="100" dirty="0">
              <a:latin typeface="宋体"/>
              <a:cs typeface="Courier New"/>
            </a:endParaRPr>
          </a:p>
          <a:p>
            <a:pPr>
              <a:lnSpc>
                <a:spcPct val="200000"/>
              </a:lnSpc>
            </a:pPr>
            <a:endParaRPr lang="zh-CN" altLang="en-US" dirty="0"/>
          </a:p>
        </p:txBody>
      </p:sp>
    </p:spTree>
    <p:extLst>
      <p:ext uri="{BB962C8B-B14F-4D97-AF65-F5344CB8AC3E}">
        <p14:creationId xmlns:p14="http://schemas.microsoft.com/office/powerpoint/2010/main" val="24671510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barn(inVertical)">
                                      <p:cBhvr>
                                        <p:cTn id="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p:txBody>
          <a:bodyPr/>
          <a:lstStyle/>
          <a:p>
            <a:pPr indent="713740" algn="just">
              <a:tabLst>
                <a:tab pos="5311140" algn="l"/>
              </a:tabLst>
            </a:pPr>
            <a:r>
              <a:rPr lang="en-US" altLang="zh-CN" b="1" kern="100" dirty="0">
                <a:latin typeface="Times New Roman"/>
                <a:ea typeface="方正细黑一简体"/>
                <a:cs typeface="Courier New"/>
              </a:rPr>
              <a:t>2</a:t>
            </a:r>
            <a:r>
              <a:rPr lang="zh-CN" altLang="zh-CN" b="1" kern="100" dirty="0">
                <a:latin typeface="Times New Roman"/>
                <a:ea typeface="方正细黑一简体"/>
                <a:cs typeface="Times New Roman"/>
              </a:rPr>
              <a:t>．结合材料二，说明资本家剥削工人的秘密及根源是什么。</a:t>
            </a:r>
            <a:endParaRPr lang="zh-CN" altLang="zh-CN" sz="1050" kern="100" dirty="0">
              <a:latin typeface="宋体"/>
              <a:cs typeface="Courier New"/>
            </a:endParaRPr>
          </a:p>
          <a:p>
            <a:pPr indent="713740" algn="just">
              <a:tabLst>
                <a:tab pos="5311140" algn="l"/>
              </a:tabLst>
            </a:pPr>
            <a:r>
              <a:rPr lang="zh-CN" altLang="zh-CN" b="1" kern="100" dirty="0">
                <a:solidFill>
                  <a:srgbClr val="FF0000"/>
                </a:solidFill>
                <a:latin typeface="Times New Roman"/>
                <a:ea typeface="方正细黑一简体"/>
                <a:cs typeface="Times New Roman"/>
              </a:rPr>
              <a:t>提示：</a:t>
            </a:r>
            <a:r>
              <a:rPr lang="zh-CN" altLang="zh-CN" b="1" kern="100" dirty="0">
                <a:latin typeface="Times New Roman"/>
                <a:ea typeface="方正细黑一简体"/>
                <a:cs typeface="Times New Roman"/>
              </a:rPr>
              <a:t>资本家剥削工人的秘密是资本家无偿占有了雇佣工人的剩余劳动，但这种占有隐藏在生产过程中，是隐蔽的。资本家剥削工人的根源在于资本主义生产资料私有制，资本家占有一切生产资料，失去生产资料的劳动者不得不出卖自己的劳动力，受雇于资本家，成为雇佣工人。</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24671510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wipe(down)">
                                      <p:cBhvr>
                                        <p:cTn id="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703241"/>
            <a:ext cx="10975658" cy="5390056"/>
          </a:xfrm>
        </p:spPr>
        <p:txBody>
          <a:bodyPr>
            <a:normAutofit/>
          </a:bodyPr>
          <a:lstStyle/>
          <a:p>
            <a:pPr indent="713740" algn="ctr">
              <a:tabLst>
                <a:tab pos="5311140" algn="l"/>
              </a:tabLst>
            </a:pP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升维理性认识</a:t>
            </a:r>
            <a:r>
              <a:rPr lang="en-US" altLang="zh-CN" b="1" kern="100" dirty="0">
                <a:solidFill>
                  <a:srgbClr val="7030A0"/>
                </a:solidFill>
                <a:latin typeface="Times New Roman"/>
                <a:ea typeface="方正细黑一简体"/>
                <a:cs typeface="Courier New"/>
              </a:rPr>
              <a:t>|</a:t>
            </a:r>
            <a:endParaRPr lang="zh-CN" altLang="zh-CN" sz="1050" kern="100" dirty="0">
              <a:latin typeface="宋体"/>
              <a:cs typeface="Courier New"/>
            </a:endParaRPr>
          </a:p>
          <a:p>
            <a:pPr indent="713740" algn="just">
              <a:tabLst>
                <a:tab pos="5311140" algn="l"/>
              </a:tabLst>
            </a:pPr>
            <a:r>
              <a:rPr lang="zh-CN" altLang="zh-CN" b="1" kern="100" dirty="0">
                <a:solidFill>
                  <a:srgbClr val="0000FF"/>
                </a:solidFill>
                <a:latin typeface="Times New Roman"/>
                <a:ea typeface="方正细黑一简体"/>
                <a:cs typeface="Times New Roman"/>
              </a:rPr>
              <a:t>资本主义剥削的秘密</a:t>
            </a:r>
            <a:endParaRPr lang="zh-CN" altLang="zh-CN" sz="1050" kern="100" dirty="0">
              <a:latin typeface="宋体"/>
              <a:cs typeface="Courier New"/>
            </a:endParaRPr>
          </a:p>
          <a:p>
            <a:pPr indent="713740" algn="just">
              <a:tabLst>
                <a:tab pos="5311140" algn="l"/>
              </a:tabLst>
            </a:pPr>
            <a:r>
              <a:rPr lang="en-US" altLang="zh-CN" b="1" kern="100" dirty="0">
                <a:latin typeface="Times New Roman"/>
                <a:ea typeface="方正细黑一简体"/>
                <a:cs typeface="Courier New"/>
              </a:rPr>
              <a:t>(1)</a:t>
            </a:r>
            <a:r>
              <a:rPr lang="zh-CN" altLang="zh-CN" b="1" kern="100" dirty="0">
                <a:latin typeface="Times New Roman"/>
                <a:ea typeface="方正细黑一简体"/>
                <a:cs typeface="Times New Roman"/>
              </a:rPr>
              <a:t>资本家在商品市场上购买的只是工人的劳动力，而劳动力的使用即雇佣劳动所创造的价值，远远超过资本家购买劳动力所付给工人的工资，超过的部分就是工人创造的剩余价值，它被资本家无偿占有，成为资本家各种利润的来源。</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不是像情境材料二中资本家说的那般，是金钱、机器、矿山给他们带来利润</a:t>
            </a:r>
            <a:r>
              <a:rPr lang="en-US" altLang="zh-CN" b="1" kern="100" dirty="0">
                <a:latin typeface="Times New Roman"/>
                <a:ea typeface="方正细黑一简体"/>
                <a:cs typeface="Courier New"/>
              </a:rPr>
              <a:t>)</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2467151062"/>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p:txBody>
          <a:bodyPr/>
          <a:lstStyle/>
          <a:p>
            <a:pPr indent="713740" algn="just">
              <a:tabLst>
                <a:tab pos="5311140" algn="l"/>
              </a:tabLst>
            </a:pPr>
            <a:r>
              <a:rPr lang="en-US" altLang="zh-CN" b="1" kern="100" dirty="0">
                <a:latin typeface="Times New Roman"/>
                <a:ea typeface="方正细黑一简体"/>
                <a:cs typeface="Courier New"/>
              </a:rPr>
              <a:t>(2)</a:t>
            </a:r>
            <a:r>
              <a:rPr lang="zh-CN" altLang="zh-CN" b="1" kern="100" dirty="0">
                <a:latin typeface="Times New Roman"/>
                <a:ea typeface="方正细黑一简体"/>
                <a:cs typeface="Times New Roman"/>
              </a:rPr>
              <a:t>资本家无偿占有雇佣工人创造的剩余价值，是在</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契约自由</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公平交易</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的掩盖下进行的，隐藏在生产过程中，因此具有隐蔽性。</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如情境材料二中资本家宣称，</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工人做工，我</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给</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了工钱，这完全是</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公平交易</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，我没有剥削工人。</a:t>
            </a:r>
            <a:r>
              <a:rPr lang="en-US" altLang="zh-CN" b="1" kern="100" dirty="0">
                <a:latin typeface="Times New Roman"/>
                <a:ea typeface="方正细黑一简体"/>
                <a:cs typeface="Courier New"/>
              </a:rPr>
              <a:t>”)</a:t>
            </a:r>
            <a:endParaRPr lang="zh-CN" altLang="zh-CN" sz="1050" kern="100" dirty="0">
              <a:latin typeface="宋体"/>
              <a:cs typeface="Courier New"/>
            </a:endParaRPr>
          </a:p>
          <a:p>
            <a:pPr indent="713740" algn="just">
              <a:tabLst>
                <a:tab pos="5311140" algn="l"/>
              </a:tabLst>
            </a:pPr>
            <a:r>
              <a:rPr lang="en-US" altLang="zh-CN" b="1" kern="100" dirty="0">
                <a:latin typeface="Times New Roman"/>
                <a:ea typeface="方正细黑一简体"/>
                <a:cs typeface="Courier New"/>
              </a:rPr>
              <a:t>(3)</a:t>
            </a:r>
            <a:r>
              <a:rPr lang="zh-CN" altLang="zh-CN" b="1" kern="100" dirty="0">
                <a:latin typeface="Times New Roman"/>
                <a:ea typeface="方正细黑一简体"/>
                <a:cs typeface="Times New Roman"/>
              </a:rPr>
              <a:t>生产资料的资本主义私有制，是资本主义剥削的基础。</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2467151062"/>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24979" y="908720"/>
            <a:ext cx="10975658" cy="4525963"/>
          </a:xfrm>
        </p:spPr>
        <p:txBody>
          <a:bodyPr/>
          <a:lstStyle/>
          <a:p>
            <a:pPr indent="713740" algn="just">
              <a:tabLst>
                <a:tab pos="5311140" algn="l"/>
              </a:tabLst>
            </a:pPr>
            <a:r>
              <a:rPr lang="zh-CN" altLang="zh-CN" b="1" kern="100" dirty="0">
                <a:solidFill>
                  <a:srgbClr val="0000FF"/>
                </a:solidFill>
                <a:latin typeface="Times New Roman"/>
                <a:ea typeface="方正细黑一简体"/>
                <a:cs typeface="Times New Roman"/>
              </a:rPr>
              <a:t>基础小题的训练、评价</a:t>
            </a:r>
            <a:endParaRPr lang="zh-CN" altLang="zh-CN" sz="1050" kern="100" dirty="0">
              <a:latin typeface="宋体"/>
              <a:cs typeface="Courier New"/>
            </a:endParaRPr>
          </a:p>
          <a:p>
            <a:pPr indent="713740" algn="just">
              <a:tabLst>
                <a:tab pos="5311140" algn="l"/>
              </a:tabLst>
            </a:pPr>
            <a:r>
              <a:rPr lang="zh-CN" altLang="zh-CN" b="1" kern="100" dirty="0">
                <a:solidFill>
                  <a:srgbClr val="0000FF"/>
                </a:solidFill>
                <a:latin typeface="Times New Roman"/>
                <a:ea typeface="方正细黑一简体"/>
                <a:cs typeface="Times New Roman"/>
              </a:rPr>
              <a:t>一、澄清微点的判断题</a:t>
            </a:r>
            <a:endParaRPr lang="zh-CN" altLang="zh-CN" sz="1050" kern="100" dirty="0">
              <a:latin typeface="宋体"/>
              <a:cs typeface="Courier New"/>
            </a:endParaRPr>
          </a:p>
          <a:p>
            <a:pPr indent="713740" algn="just">
              <a:tabLst>
                <a:tab pos="5311140" algn="l"/>
              </a:tabLst>
            </a:pPr>
            <a:r>
              <a:rPr lang="en-US" altLang="zh-CN" b="1" kern="100" dirty="0">
                <a:latin typeface="Times New Roman"/>
                <a:ea typeface="方正细黑一简体"/>
                <a:cs typeface="Courier New"/>
              </a:rPr>
              <a:t>(1)</a:t>
            </a:r>
            <a:r>
              <a:rPr lang="zh-CN" altLang="zh-CN" b="1" kern="100" dirty="0">
                <a:latin typeface="Times New Roman"/>
                <a:ea typeface="方正细黑一简体"/>
                <a:cs typeface="Times New Roman"/>
              </a:rPr>
              <a:t>封建制代替奴隶制是耕作技术进步的必然结果。</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pPr indent="713740" algn="just">
              <a:tabLst>
                <a:tab pos="5311140" algn="l"/>
              </a:tabLst>
            </a:pPr>
            <a:r>
              <a:rPr lang="zh-CN" altLang="zh-CN" b="1" kern="100" dirty="0">
                <a:solidFill>
                  <a:srgbClr val="FF0000"/>
                </a:solidFill>
                <a:latin typeface="Times New Roman"/>
                <a:ea typeface="方正细黑一简体"/>
                <a:cs typeface="Times New Roman"/>
              </a:rPr>
              <a:t>提示：</a:t>
            </a:r>
            <a:r>
              <a:rPr lang="en-US" altLang="zh-CN" b="1" kern="100" dirty="0">
                <a:latin typeface="宋体"/>
                <a:cs typeface="Times New Roman"/>
              </a:rPr>
              <a:t>×</a:t>
            </a:r>
            <a:r>
              <a:rPr lang="zh-CN" altLang="zh-CN" b="1" kern="100" dirty="0">
                <a:latin typeface="Times New Roman"/>
                <a:ea typeface="方正细黑一简体"/>
                <a:cs typeface="Times New Roman"/>
              </a:rPr>
              <a:t>　封建制代替奴隶制是生产力发展的必然结果。</a:t>
            </a:r>
            <a:endParaRPr lang="zh-CN" altLang="zh-CN" sz="1050" kern="100" dirty="0">
              <a:latin typeface="宋体"/>
              <a:cs typeface="Courier New"/>
            </a:endParaRPr>
          </a:p>
          <a:p>
            <a:pPr indent="713740" algn="just">
              <a:tabLst>
                <a:tab pos="5311140" algn="l"/>
              </a:tabLst>
            </a:pPr>
            <a:r>
              <a:rPr lang="en-US" altLang="zh-CN" b="1" kern="100" dirty="0">
                <a:latin typeface="Times New Roman"/>
                <a:ea typeface="方正细黑一简体"/>
                <a:cs typeface="Courier New"/>
              </a:rPr>
              <a:t>(2)</a:t>
            </a:r>
            <a:r>
              <a:rPr lang="zh-CN" altLang="zh-CN" b="1" kern="100" dirty="0">
                <a:latin typeface="Times New Roman"/>
                <a:ea typeface="方正细黑一简体"/>
                <a:cs typeface="Times New Roman"/>
              </a:rPr>
              <a:t>封建土地所有制是封建国家的显著特征。</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pPr indent="713740" algn="just">
              <a:tabLst>
                <a:tab pos="5311140" algn="l"/>
              </a:tabLst>
            </a:pPr>
            <a:r>
              <a:rPr lang="zh-CN" altLang="zh-CN" b="1" kern="100" dirty="0">
                <a:solidFill>
                  <a:srgbClr val="FF0000"/>
                </a:solidFill>
                <a:latin typeface="Times New Roman"/>
                <a:ea typeface="方正细黑一简体"/>
                <a:cs typeface="Times New Roman"/>
              </a:rPr>
              <a:t>提示：</a:t>
            </a:r>
            <a:r>
              <a:rPr lang="en-US" altLang="zh-CN" b="1" kern="100" dirty="0">
                <a:latin typeface="宋体"/>
                <a:cs typeface="Times New Roman"/>
              </a:rPr>
              <a:t>×</a:t>
            </a:r>
            <a:r>
              <a:rPr lang="zh-CN" altLang="zh-CN" b="1" kern="100" dirty="0">
                <a:latin typeface="Times New Roman"/>
                <a:ea typeface="方正细黑一简体"/>
                <a:cs typeface="Times New Roman"/>
              </a:rPr>
              <a:t>　封建国家的显著特征是君主专制、等级森严。</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24671510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wipe(down)">
                                      <p:cBhvr>
                                        <p:cTn id="7" dur="500"/>
                                        <p:tgtEl>
                                          <p:spTgt spid="3">
                                            <p:txEl>
                                              <p:pRg st="3" end="3"/>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3">
                                            <p:txEl>
                                              <p:pRg st="4" end="4"/>
                                            </p:txEl>
                                          </p:spTgt>
                                        </p:tgtEl>
                                        <p:attrNameLst>
                                          <p:attrName>style.visibility</p:attrName>
                                        </p:attrNameLst>
                                      </p:cBhvr>
                                      <p:to>
                                        <p:strVal val="visible"/>
                                      </p:to>
                                    </p:set>
                                    <p:animEffect transition="in" filter="wipe(down)">
                                      <p:cBhvr>
                                        <p:cTn id="12" dur="500"/>
                                        <p:tgtEl>
                                          <p:spTgt spid="3">
                                            <p:txEl>
                                              <p:pRg st="4" end="4"/>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animEffect transition="in" filter="wipe(down)">
                                      <p:cBhvr>
                                        <p:cTn id="17"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343200"/>
            <a:ext cx="10975658" cy="5966120"/>
          </a:xfrm>
        </p:spPr>
        <p:txBody>
          <a:bodyPr>
            <a:noAutofit/>
          </a:bodyPr>
          <a:lstStyle/>
          <a:p>
            <a:pPr indent="0" algn="just">
              <a:lnSpc>
                <a:spcPct val="135000"/>
              </a:lnSpc>
              <a:tabLst>
                <a:tab pos="5311140" algn="l"/>
              </a:tabLst>
            </a:pPr>
            <a:r>
              <a:rPr lang="en-US" altLang="zh-CN" b="1" kern="100" dirty="0">
                <a:latin typeface="Times New Roman"/>
                <a:ea typeface="方正细黑一简体"/>
                <a:cs typeface="Courier New"/>
              </a:rPr>
              <a:t>(3)</a:t>
            </a:r>
            <a:r>
              <a:rPr lang="zh-CN" altLang="zh-CN" b="1" kern="100" dirty="0">
                <a:latin typeface="Times New Roman"/>
                <a:ea typeface="方正细黑一简体"/>
                <a:cs typeface="Times New Roman"/>
              </a:rPr>
              <a:t>新兴资产阶级利用自己的力量，发动了向封建地主阶级夺取政权的革命。</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kern="100" dirty="0">
              <a:latin typeface="宋体"/>
              <a:cs typeface="Courier New"/>
            </a:endParaRPr>
          </a:p>
          <a:p>
            <a:pPr indent="0" algn="just">
              <a:lnSpc>
                <a:spcPct val="135000"/>
              </a:lnSpc>
              <a:tabLst>
                <a:tab pos="5311140" algn="l"/>
              </a:tabLst>
            </a:pPr>
            <a:r>
              <a:rPr lang="zh-CN" altLang="zh-CN" b="1" kern="100" dirty="0">
                <a:solidFill>
                  <a:srgbClr val="FF0000"/>
                </a:solidFill>
                <a:latin typeface="Times New Roman"/>
                <a:ea typeface="方正细黑一简体"/>
                <a:cs typeface="Times New Roman"/>
              </a:rPr>
              <a:t>提示：</a:t>
            </a:r>
            <a:r>
              <a:rPr lang="en-US" altLang="zh-CN" b="1" kern="100" dirty="0">
                <a:latin typeface="宋体"/>
                <a:cs typeface="Times New Roman"/>
              </a:rPr>
              <a:t>×</a:t>
            </a:r>
            <a:r>
              <a:rPr lang="zh-CN" altLang="zh-CN" b="1" kern="100" dirty="0">
                <a:latin typeface="Times New Roman"/>
                <a:ea typeface="方正细黑一简体"/>
                <a:cs typeface="Times New Roman"/>
              </a:rPr>
              <a:t>　新兴资产阶级利用劳动人民的力量，发动了向封建地主阶级夺取政权的革命。</a:t>
            </a:r>
            <a:endParaRPr lang="zh-CN" altLang="zh-CN" kern="100" dirty="0">
              <a:latin typeface="宋体"/>
              <a:cs typeface="Courier New"/>
            </a:endParaRPr>
          </a:p>
          <a:p>
            <a:pPr indent="0" algn="just">
              <a:lnSpc>
                <a:spcPct val="135000"/>
              </a:lnSpc>
              <a:tabLst>
                <a:tab pos="5311140" algn="l"/>
              </a:tabLst>
            </a:pPr>
            <a:r>
              <a:rPr lang="en-US" altLang="zh-CN" b="1" kern="100" dirty="0">
                <a:latin typeface="Times New Roman"/>
                <a:ea typeface="方正细黑一简体"/>
                <a:cs typeface="Courier New"/>
              </a:rPr>
              <a:t>(4)</a:t>
            </a:r>
            <a:r>
              <a:rPr lang="zh-CN" altLang="zh-CN" b="1" kern="100" dirty="0">
                <a:latin typeface="Times New Roman"/>
                <a:ea typeface="方正细黑一简体"/>
                <a:cs typeface="Times New Roman"/>
              </a:rPr>
              <a:t>资本主义经济危机是生产绝对过剩的危机。</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kern="100" dirty="0">
              <a:latin typeface="宋体"/>
              <a:cs typeface="Courier New"/>
            </a:endParaRPr>
          </a:p>
          <a:p>
            <a:pPr indent="0" algn="just">
              <a:lnSpc>
                <a:spcPct val="135000"/>
              </a:lnSpc>
              <a:tabLst>
                <a:tab pos="5311140" algn="l"/>
              </a:tabLst>
            </a:pPr>
            <a:r>
              <a:rPr lang="zh-CN" altLang="zh-CN" b="1" kern="100" dirty="0">
                <a:solidFill>
                  <a:srgbClr val="FF0000"/>
                </a:solidFill>
                <a:latin typeface="Times New Roman"/>
                <a:ea typeface="方正细黑一简体"/>
                <a:cs typeface="Times New Roman"/>
              </a:rPr>
              <a:t>提示：</a:t>
            </a:r>
            <a:r>
              <a:rPr lang="en-US" altLang="zh-CN" b="1" kern="100" dirty="0">
                <a:latin typeface="宋体"/>
                <a:cs typeface="Times New Roman"/>
              </a:rPr>
              <a:t>×</a:t>
            </a:r>
            <a:r>
              <a:rPr lang="zh-CN" altLang="zh-CN" b="1" kern="100" dirty="0">
                <a:latin typeface="Times New Roman"/>
                <a:ea typeface="方正细黑一简体"/>
                <a:cs typeface="Times New Roman"/>
              </a:rPr>
              <a:t>　资本主义经济危机的生产过剩是一种相对过剩。</a:t>
            </a:r>
            <a:endParaRPr lang="zh-CN" altLang="zh-CN" kern="100" dirty="0">
              <a:latin typeface="宋体"/>
              <a:cs typeface="Courier New"/>
            </a:endParaRPr>
          </a:p>
          <a:p>
            <a:pPr indent="0" algn="just">
              <a:lnSpc>
                <a:spcPct val="135000"/>
              </a:lnSpc>
              <a:tabLst>
                <a:tab pos="5311140" algn="l"/>
              </a:tabLst>
            </a:pPr>
            <a:r>
              <a:rPr lang="en-US" altLang="zh-CN" b="1" kern="100" dirty="0">
                <a:latin typeface="Times New Roman"/>
                <a:ea typeface="方正细黑一简体"/>
                <a:cs typeface="Courier New"/>
              </a:rPr>
              <a:t>(5)</a:t>
            </a:r>
            <a:r>
              <a:rPr lang="zh-CN" altLang="zh-CN" b="1" kern="100" dirty="0">
                <a:latin typeface="Times New Roman"/>
                <a:ea typeface="方正细黑一简体"/>
                <a:cs typeface="Times New Roman"/>
              </a:rPr>
              <a:t>资本主义社会的主要矛盾是生产社会化和生产资料资本主义私人占有之间的矛盾。</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kern="100" dirty="0">
              <a:latin typeface="宋体"/>
              <a:cs typeface="Courier New"/>
            </a:endParaRPr>
          </a:p>
          <a:p>
            <a:pPr indent="0" algn="just">
              <a:lnSpc>
                <a:spcPct val="135000"/>
              </a:lnSpc>
              <a:tabLst>
                <a:tab pos="5311140" algn="l"/>
              </a:tabLst>
            </a:pPr>
            <a:r>
              <a:rPr lang="zh-CN" altLang="zh-CN" b="1" kern="100" dirty="0">
                <a:solidFill>
                  <a:srgbClr val="FF0000"/>
                </a:solidFill>
                <a:latin typeface="Times New Roman"/>
                <a:ea typeface="方正细黑一简体"/>
                <a:cs typeface="Times New Roman"/>
              </a:rPr>
              <a:t>提示：</a:t>
            </a:r>
            <a:r>
              <a:rPr lang="en-US" altLang="zh-CN" b="1" kern="100" dirty="0">
                <a:latin typeface="宋体"/>
                <a:cs typeface="Times New Roman"/>
              </a:rPr>
              <a:t>×</a:t>
            </a:r>
            <a:r>
              <a:rPr lang="zh-CN" altLang="zh-CN" b="1" kern="100" dirty="0">
                <a:latin typeface="Times New Roman"/>
                <a:ea typeface="方正细黑一简体"/>
                <a:cs typeface="Times New Roman"/>
              </a:rPr>
              <a:t>　资本主义社会的基本矛盾是生产社会化和生产资料资本主义私人占有之间的矛盾</a:t>
            </a:r>
            <a:r>
              <a:rPr lang="zh-CN" altLang="zh-CN" b="1" kern="100" dirty="0" smtClean="0">
                <a:latin typeface="Times New Roman"/>
                <a:ea typeface="方正细黑一简体"/>
                <a:cs typeface="Times New Roman"/>
              </a:rPr>
              <a:t>。</a:t>
            </a:r>
            <a:endParaRPr lang="zh-CN" altLang="zh-CN" kern="100" dirty="0">
              <a:latin typeface="宋体"/>
              <a:cs typeface="Courier New"/>
            </a:endParaRPr>
          </a:p>
        </p:txBody>
      </p:sp>
    </p:spTree>
    <p:extLst>
      <p:ext uri="{BB962C8B-B14F-4D97-AF65-F5344CB8AC3E}">
        <p14:creationId xmlns:p14="http://schemas.microsoft.com/office/powerpoint/2010/main" val="24671510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barn(inVertical)">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barn(inVertical)">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barn(inVertical)">
                                      <p:cBhvr>
                                        <p:cTn id="17" dur="5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barn(inVertical)">
                                      <p:cBhvr>
                                        <p:cTn id="22" dur="500"/>
                                        <p:tgtEl>
                                          <p:spTgt spid="3">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barn(inVertical)">
                                      <p:cBhvr>
                                        <p:cTn id="27"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336947" y="631232"/>
            <a:ext cx="11248468" cy="5822104"/>
          </a:xfrm>
        </p:spPr>
        <p:txBody>
          <a:bodyPr>
            <a:normAutofit/>
          </a:bodyPr>
          <a:lstStyle/>
          <a:p>
            <a:pPr indent="713740" algn="just">
              <a:tabLst>
                <a:tab pos="5311140" algn="l"/>
              </a:tabLst>
            </a:pPr>
            <a:r>
              <a:rPr lang="zh-CN" altLang="zh-CN" b="1" kern="100" dirty="0">
                <a:solidFill>
                  <a:srgbClr val="0000FF"/>
                </a:solidFill>
                <a:latin typeface="Times New Roman"/>
                <a:ea typeface="方正细黑一简体"/>
                <a:cs typeface="Times New Roman"/>
              </a:rPr>
              <a:t>二、教材资料的发掘题</a:t>
            </a:r>
            <a:endParaRPr lang="zh-CN" altLang="zh-CN" sz="1050" kern="100" dirty="0">
              <a:latin typeface="宋体"/>
              <a:cs typeface="Courier New"/>
            </a:endParaRPr>
          </a:p>
          <a:p>
            <a:pPr indent="713740" algn="just">
              <a:tabLst>
                <a:tab pos="5311140" algn="l"/>
              </a:tabLst>
            </a:pPr>
            <a:r>
              <a:rPr lang="en-US" altLang="zh-CN" b="1" kern="100" dirty="0">
                <a:latin typeface="Times New Roman"/>
                <a:ea typeface="方正细黑一简体"/>
                <a:cs typeface="Courier New"/>
              </a:rPr>
              <a:t>1</a:t>
            </a:r>
            <a:r>
              <a:rPr lang="zh-CN" altLang="zh-CN" b="1" kern="100" dirty="0">
                <a:latin typeface="Times New Roman"/>
                <a:ea typeface="方正细黑一简体"/>
                <a:cs typeface="Times New Roman"/>
              </a:rPr>
              <a:t>．</a:t>
            </a:r>
            <a:r>
              <a:rPr lang="en-US" altLang="zh-CN" b="1" kern="100" dirty="0">
                <a:solidFill>
                  <a:srgbClr val="0000FF"/>
                </a:solidFill>
                <a:latin typeface="Times New Roman"/>
                <a:ea typeface="方正细黑一简体"/>
                <a:cs typeface="Courier New"/>
              </a:rPr>
              <a:t>(</a:t>
            </a:r>
            <a:r>
              <a:rPr lang="zh-CN" altLang="zh-CN" b="1" kern="100" dirty="0">
                <a:solidFill>
                  <a:srgbClr val="0000FF"/>
                </a:solidFill>
                <a:latin typeface="Times New Roman"/>
                <a:ea typeface="方正细黑一简体"/>
                <a:cs typeface="Times New Roman"/>
              </a:rPr>
              <a:t>教材</a:t>
            </a:r>
            <a:r>
              <a:rPr lang="en-US" altLang="zh-CN" b="1" kern="100" dirty="0">
                <a:solidFill>
                  <a:srgbClr val="0000FF"/>
                </a:solidFill>
                <a:latin typeface="Times New Roman"/>
                <a:ea typeface="方正细黑一简体"/>
                <a:cs typeface="Courier New"/>
              </a:rPr>
              <a:t>P5</a:t>
            </a:r>
            <a:r>
              <a:rPr lang="en-US" altLang="zh-CN" b="1" kern="100" dirty="0">
                <a:latin typeface="Times New Roman"/>
                <a:ea typeface="方正细黑一简体"/>
                <a:cs typeface="Courier New"/>
              </a:rPr>
              <a:t>“</a:t>
            </a:r>
            <a:r>
              <a:rPr lang="zh-CN" altLang="zh-CN" b="1" kern="100" dirty="0">
                <a:solidFill>
                  <a:srgbClr val="0000FF"/>
                </a:solidFill>
                <a:latin typeface="Times New Roman"/>
                <a:ea typeface="方正细黑一简体"/>
                <a:cs typeface="Times New Roman"/>
              </a:rPr>
              <a:t>探究与分享</a:t>
            </a:r>
            <a:r>
              <a:rPr lang="en-US" altLang="zh-CN" b="1" kern="100" dirty="0">
                <a:latin typeface="Times New Roman"/>
                <a:ea typeface="方正细黑一简体"/>
                <a:cs typeface="Courier New"/>
              </a:rPr>
              <a:t>”</a:t>
            </a:r>
            <a:r>
              <a:rPr lang="zh-CN" altLang="zh-CN" b="1" kern="100" dirty="0">
                <a:solidFill>
                  <a:srgbClr val="0000FF"/>
                </a:solidFill>
                <a:latin typeface="Times New Roman"/>
                <a:ea typeface="方正细黑一简体"/>
                <a:cs typeface="Times New Roman"/>
              </a:rPr>
              <a:t>改编题</a:t>
            </a:r>
            <a:r>
              <a:rPr lang="en-US" altLang="zh-CN" b="1" kern="100" dirty="0">
                <a:solidFill>
                  <a:srgbClr val="0000FF"/>
                </a:solidFill>
                <a:latin typeface="Times New Roman"/>
                <a:ea typeface="方正细黑一简体"/>
                <a:cs typeface="Courier New"/>
              </a:rPr>
              <a:t>)</a:t>
            </a:r>
            <a:r>
              <a:rPr lang="zh-CN" altLang="zh-CN" b="1" kern="100" dirty="0">
                <a:latin typeface="Times New Roman"/>
                <a:ea typeface="方正细黑一简体"/>
                <a:cs typeface="Times New Roman"/>
              </a:rPr>
              <a:t>我国两汉时期，租种豪强地主土地的佃农和为豪强地主耕作的雇农数量有了明显增加。从东汉末年到魏晋，战乱使更多的农民被豪强地主控制，他们不仅要为地主耕种土地，缴纳地租，而且要服劳役，战乱时则被武装为私兵。他们不单立户口，而附于主家户籍，世代相袭，非自赎或主人放免不得脱籍。但是他们又都有自己的财产，并且不像奴婢那样可以被买卖。这说明</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2467151062"/>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480963" y="1207298"/>
            <a:ext cx="10975658" cy="4381942"/>
          </a:xfrm>
        </p:spPr>
        <p:txBody>
          <a:bodyPr>
            <a:noAutofit/>
          </a:bodyPr>
          <a:lstStyle/>
          <a:p>
            <a:pPr indent="713740" algn="just">
              <a:tabLst>
                <a:tab pos="5311140" algn="l"/>
              </a:tabLst>
            </a:pPr>
            <a:r>
              <a:rPr lang="zh-CN" altLang="zh-CN" b="1" kern="100" dirty="0">
                <a:latin typeface="宋体"/>
                <a:cs typeface="宋体"/>
              </a:rPr>
              <a:t>①</a:t>
            </a:r>
            <a:r>
              <a:rPr lang="zh-CN" altLang="zh-CN" b="1" kern="100" dirty="0">
                <a:latin typeface="Times New Roman"/>
                <a:ea typeface="方正细黑一简体"/>
                <a:cs typeface="Times New Roman"/>
              </a:rPr>
              <a:t>相对于奴隶，农民有一定的人身自由　</a:t>
            </a:r>
            <a:endParaRPr lang="zh-CN" altLang="zh-CN" kern="100" dirty="0">
              <a:latin typeface="宋体"/>
              <a:cs typeface="Courier New"/>
            </a:endParaRPr>
          </a:p>
          <a:p>
            <a:pPr indent="713740" algn="just">
              <a:tabLst>
                <a:tab pos="5311140" algn="l"/>
              </a:tabLst>
            </a:pPr>
            <a:r>
              <a:rPr lang="zh-CN" altLang="zh-CN" b="1" kern="100" dirty="0">
                <a:latin typeface="宋体"/>
                <a:cs typeface="宋体"/>
              </a:rPr>
              <a:t>②</a:t>
            </a:r>
            <a:r>
              <a:rPr lang="zh-CN" altLang="zh-CN" b="1" kern="100" dirty="0">
                <a:latin typeface="Times New Roman"/>
                <a:ea typeface="方正细黑一简体"/>
                <a:cs typeface="Times New Roman"/>
              </a:rPr>
              <a:t>封建土地所有制是地主阶级剥削农民的基础　</a:t>
            </a:r>
            <a:endParaRPr lang="zh-CN" altLang="zh-CN" kern="100" dirty="0">
              <a:latin typeface="宋体"/>
              <a:cs typeface="Courier New"/>
            </a:endParaRPr>
          </a:p>
          <a:p>
            <a:pPr indent="713740" algn="just">
              <a:tabLst>
                <a:tab pos="5311140" algn="l"/>
              </a:tabLst>
            </a:pPr>
            <a:r>
              <a:rPr lang="zh-CN" altLang="zh-CN" b="1" kern="100" dirty="0">
                <a:latin typeface="宋体"/>
                <a:cs typeface="宋体"/>
              </a:rPr>
              <a:t>③</a:t>
            </a:r>
            <a:r>
              <a:rPr lang="zh-CN" altLang="zh-CN" b="1" kern="100" dirty="0">
                <a:latin typeface="Times New Roman"/>
                <a:ea typeface="方正细黑一简体"/>
                <a:cs typeface="Times New Roman"/>
              </a:rPr>
              <a:t>收取地租是地主阶级剥削农民的唯一方式　</a:t>
            </a:r>
            <a:endParaRPr lang="zh-CN" altLang="zh-CN" kern="100" dirty="0">
              <a:latin typeface="宋体"/>
              <a:cs typeface="Courier New"/>
            </a:endParaRPr>
          </a:p>
          <a:p>
            <a:pPr indent="713740" algn="just">
              <a:tabLst>
                <a:tab pos="5311140" algn="l"/>
              </a:tabLst>
            </a:pPr>
            <a:r>
              <a:rPr lang="zh-CN" altLang="zh-CN" b="1" kern="100" dirty="0">
                <a:latin typeface="宋体"/>
                <a:cs typeface="宋体"/>
              </a:rPr>
              <a:t>④</a:t>
            </a:r>
            <a:r>
              <a:rPr lang="zh-CN" altLang="zh-CN" b="1" kern="100" dirty="0">
                <a:latin typeface="Times New Roman"/>
                <a:ea typeface="方正细黑一简体"/>
                <a:cs typeface="Times New Roman"/>
              </a:rPr>
              <a:t>农民阶级和地主阶级是人类社会最早形成的两大对立阶级</a:t>
            </a:r>
            <a:endParaRPr lang="zh-CN" altLang="zh-CN" kern="100" dirty="0">
              <a:latin typeface="宋体"/>
              <a:cs typeface="Courier New"/>
            </a:endParaRPr>
          </a:p>
          <a:p>
            <a:pPr indent="713740" algn="just">
              <a:tabLst>
                <a:tab pos="5311140" algn="l"/>
              </a:tabLst>
            </a:pP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a:t>
            </a:r>
            <a:r>
              <a:rPr lang="zh-CN" altLang="zh-CN" b="1" kern="100" dirty="0">
                <a:latin typeface="宋体"/>
                <a:cs typeface="宋体"/>
              </a:rPr>
              <a:t>①③</a:t>
            </a:r>
            <a:r>
              <a:rPr lang="en-US" altLang="zh-CN" b="1" kern="100" dirty="0">
                <a:latin typeface="Times New Roman"/>
                <a:ea typeface="方正细黑一简体"/>
                <a:cs typeface="Courier New"/>
              </a:rPr>
              <a:t> </a:t>
            </a:r>
            <a:r>
              <a:rPr lang="en-US" altLang="zh-CN" b="1" kern="100" dirty="0" smtClean="0">
                <a:latin typeface="Times New Roman"/>
                <a:ea typeface="方正细黑一简体"/>
                <a:cs typeface="Courier New"/>
              </a:rPr>
              <a:t>       </a:t>
            </a:r>
            <a:r>
              <a:rPr lang="en-US" altLang="zh-CN" b="1" kern="100" dirty="0">
                <a:latin typeface="Times New Roman"/>
                <a:ea typeface="方正细黑一简体"/>
                <a:cs typeface="Courier New"/>
              </a:rPr>
              <a:t>B</a:t>
            </a:r>
            <a:r>
              <a:rPr lang="zh-CN" altLang="zh-CN" b="1" kern="100" dirty="0">
                <a:latin typeface="Times New Roman"/>
                <a:ea typeface="方正细黑一简体"/>
                <a:cs typeface="Times New Roman"/>
              </a:rPr>
              <a:t>．</a:t>
            </a:r>
            <a:r>
              <a:rPr lang="zh-CN" altLang="zh-CN" b="1" kern="100" dirty="0">
                <a:latin typeface="宋体"/>
                <a:cs typeface="宋体"/>
              </a:rPr>
              <a:t>①④</a:t>
            </a:r>
            <a:r>
              <a:rPr lang="en-US" altLang="zh-CN" b="1" kern="100" dirty="0">
                <a:latin typeface="Times New Roman"/>
                <a:ea typeface="方正细黑一简体"/>
                <a:cs typeface="Courier New"/>
              </a:rPr>
              <a:t>  </a:t>
            </a:r>
            <a:r>
              <a:rPr lang="en-US" altLang="zh-CN" b="1" kern="100" dirty="0" smtClean="0">
                <a:latin typeface="Times New Roman"/>
                <a:ea typeface="方正细黑一简体"/>
                <a:cs typeface="Courier New"/>
              </a:rPr>
              <a:t>      C</a:t>
            </a:r>
            <a:r>
              <a:rPr lang="zh-CN" altLang="zh-CN" b="1" kern="100" dirty="0">
                <a:latin typeface="Times New Roman"/>
                <a:ea typeface="方正细黑一简体"/>
                <a:cs typeface="Times New Roman"/>
              </a:rPr>
              <a:t>．</a:t>
            </a:r>
            <a:r>
              <a:rPr lang="zh-CN" altLang="zh-CN" b="1" kern="100" dirty="0">
                <a:latin typeface="宋体"/>
                <a:cs typeface="宋体"/>
              </a:rPr>
              <a:t>①②</a:t>
            </a:r>
            <a:r>
              <a:rPr lang="en-US" altLang="zh-CN" b="1" kern="100" dirty="0">
                <a:latin typeface="Times New Roman"/>
                <a:ea typeface="方正细黑一简体"/>
                <a:cs typeface="Courier New"/>
              </a:rPr>
              <a:t> </a:t>
            </a:r>
            <a:r>
              <a:rPr lang="en-US" altLang="zh-CN" b="1" kern="100" dirty="0" smtClean="0">
                <a:latin typeface="Times New Roman"/>
                <a:ea typeface="方正细黑一简体"/>
                <a:cs typeface="Courier New"/>
              </a:rPr>
              <a:t>        </a:t>
            </a:r>
            <a:r>
              <a:rPr lang="en-US" altLang="zh-CN" b="1" kern="100" dirty="0">
                <a:latin typeface="Times New Roman"/>
                <a:ea typeface="方正细黑一简体"/>
                <a:cs typeface="Courier New"/>
              </a:rPr>
              <a:t>D</a:t>
            </a:r>
            <a:r>
              <a:rPr lang="zh-CN" altLang="zh-CN" b="1" kern="100" dirty="0">
                <a:latin typeface="Times New Roman"/>
                <a:ea typeface="方正细黑一简体"/>
                <a:cs typeface="Times New Roman"/>
              </a:rPr>
              <a:t>．</a:t>
            </a:r>
            <a:r>
              <a:rPr lang="zh-CN" altLang="zh-CN" b="1" kern="100" dirty="0" smtClean="0">
                <a:latin typeface="宋体"/>
                <a:cs typeface="宋体"/>
              </a:rPr>
              <a:t>②④</a:t>
            </a:r>
          </a:p>
        </p:txBody>
      </p:sp>
    </p:spTree>
    <p:extLst>
      <p:ext uri="{BB962C8B-B14F-4D97-AF65-F5344CB8AC3E}">
        <p14:creationId xmlns:p14="http://schemas.microsoft.com/office/powerpoint/2010/main" val="2467151062"/>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1351313"/>
            <a:ext cx="10975658" cy="4093912"/>
          </a:xfrm>
        </p:spPr>
        <p:txBody>
          <a:bodyPr/>
          <a:lstStyle/>
          <a:p>
            <a:pPr indent="713740" algn="just">
              <a:tabLst>
                <a:tab pos="5311140" algn="l"/>
              </a:tabLst>
            </a:pPr>
            <a:r>
              <a:rPr lang="zh-CN" altLang="zh-CN" b="1" kern="100" dirty="0">
                <a:solidFill>
                  <a:srgbClr val="FF0000"/>
                </a:solidFill>
                <a:latin typeface="Times New Roman"/>
                <a:ea typeface="方正细黑一简体"/>
                <a:cs typeface="Times New Roman"/>
              </a:rPr>
              <a:t>答案：</a:t>
            </a:r>
            <a:r>
              <a:rPr lang="en-US" altLang="zh-CN" b="1" kern="100" dirty="0">
                <a:latin typeface="Times New Roman"/>
                <a:ea typeface="方正细黑一简体"/>
                <a:cs typeface="Courier New"/>
              </a:rPr>
              <a:t>C</a:t>
            </a:r>
            <a:r>
              <a:rPr lang="zh-CN" altLang="zh-CN" b="1" kern="100" dirty="0">
                <a:latin typeface="Times New Roman"/>
                <a:ea typeface="方正细黑一简体"/>
                <a:cs typeface="Times New Roman"/>
              </a:rPr>
              <a:t>　</a:t>
            </a:r>
            <a:endParaRPr lang="zh-CN" altLang="zh-CN" kern="100" dirty="0">
              <a:latin typeface="宋体"/>
              <a:cs typeface="Courier New"/>
            </a:endParaRPr>
          </a:p>
          <a:p>
            <a:pPr indent="713740" algn="just">
              <a:tabLst>
                <a:tab pos="5311140" algn="l"/>
              </a:tabLst>
            </a:pPr>
            <a:r>
              <a:rPr lang="zh-CN" altLang="zh-CN" b="1" kern="100" dirty="0">
                <a:solidFill>
                  <a:srgbClr val="FF0000"/>
                </a:solidFill>
                <a:latin typeface="Times New Roman"/>
                <a:ea typeface="方正细黑一简体"/>
                <a:cs typeface="Times New Roman"/>
              </a:rPr>
              <a:t>解析：</a:t>
            </a:r>
            <a:r>
              <a:rPr lang="zh-CN" altLang="zh-CN" b="1" kern="100" dirty="0">
                <a:latin typeface="Times New Roman"/>
                <a:ea typeface="方正细黑一简体"/>
                <a:cs typeface="Times New Roman"/>
              </a:rPr>
              <a:t>材料说明了农民相对于奴隶，有了一定的人身自由，封建土地所有制是地主阶级剥削农民的基础，</a:t>
            </a:r>
            <a:r>
              <a:rPr lang="zh-CN" altLang="zh-CN" b="1" kern="100" dirty="0">
                <a:latin typeface="宋体"/>
                <a:cs typeface="宋体"/>
              </a:rPr>
              <a:t>①②</a:t>
            </a:r>
            <a:r>
              <a:rPr lang="zh-CN" altLang="zh-CN" b="1" kern="100" dirty="0">
                <a:latin typeface="Times New Roman"/>
                <a:ea typeface="方正细黑一简体"/>
                <a:cs typeface="Times New Roman"/>
              </a:rPr>
              <a:t>正确。地主阶级剥削农民的主要方式是收取地租，但不是唯一方式，</a:t>
            </a:r>
            <a:r>
              <a:rPr lang="zh-CN" altLang="zh-CN" b="1" kern="100" dirty="0">
                <a:latin typeface="宋体"/>
                <a:cs typeface="宋体"/>
              </a:rPr>
              <a:t>③</a:t>
            </a:r>
            <a:r>
              <a:rPr lang="zh-CN" altLang="zh-CN" b="1" kern="100" dirty="0">
                <a:latin typeface="Times New Roman"/>
                <a:ea typeface="方正细黑一简体"/>
                <a:cs typeface="Times New Roman"/>
              </a:rPr>
              <a:t>错误。人类社会最早形成的两大对立阶级是奴隶主阶级和奴隶阶级，</a:t>
            </a:r>
            <a:r>
              <a:rPr lang="zh-CN" altLang="zh-CN" b="1" kern="100" dirty="0">
                <a:latin typeface="宋体"/>
                <a:cs typeface="宋体"/>
              </a:rPr>
              <a:t>④</a:t>
            </a:r>
            <a:r>
              <a:rPr lang="zh-CN" altLang="zh-CN" b="1" kern="100" dirty="0">
                <a:latin typeface="Times New Roman"/>
                <a:ea typeface="方正细黑一简体"/>
                <a:cs typeface="Times New Roman"/>
              </a:rPr>
              <a:t>错误。</a:t>
            </a:r>
            <a:endParaRPr lang="zh-CN" altLang="zh-CN" kern="100" dirty="0">
              <a:latin typeface="宋体"/>
              <a:cs typeface="Courier New"/>
            </a:endParaRPr>
          </a:p>
          <a:p>
            <a:endParaRPr lang="zh-CN" altLang="en-US" dirty="0"/>
          </a:p>
          <a:p>
            <a:endParaRPr lang="zh-CN" altLang="en-US" dirty="0"/>
          </a:p>
        </p:txBody>
      </p:sp>
    </p:spTree>
    <p:extLst>
      <p:ext uri="{BB962C8B-B14F-4D97-AF65-F5344CB8AC3E}">
        <p14:creationId xmlns:p14="http://schemas.microsoft.com/office/powerpoint/2010/main" val="12144450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barn(inVertical)">
                                      <p:cBhvr>
                                        <p:cTn id="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24979" y="476672"/>
            <a:ext cx="10975658" cy="5894112"/>
          </a:xfrm>
        </p:spPr>
        <p:txBody>
          <a:bodyPr>
            <a:normAutofit/>
          </a:bodyPr>
          <a:lstStyle/>
          <a:p>
            <a:pPr indent="0" algn="just">
              <a:tabLst>
                <a:tab pos="5311140" algn="l"/>
              </a:tabLst>
            </a:pPr>
            <a:r>
              <a:rPr lang="en-US" altLang="zh-CN" b="1" kern="100" dirty="0">
                <a:latin typeface="Times New Roman"/>
                <a:ea typeface="方正细黑一简体"/>
                <a:cs typeface="Courier New"/>
              </a:rPr>
              <a:t>2</a:t>
            </a:r>
            <a:r>
              <a:rPr lang="zh-CN" altLang="zh-CN" b="1" kern="100" dirty="0">
                <a:latin typeface="Times New Roman"/>
                <a:ea typeface="方正细黑一简体"/>
                <a:cs typeface="Times New Roman"/>
              </a:rPr>
              <a:t>．</a:t>
            </a:r>
            <a:r>
              <a:rPr lang="en-US" altLang="zh-CN" b="1" kern="100" dirty="0">
                <a:solidFill>
                  <a:srgbClr val="0000FF"/>
                </a:solidFill>
                <a:latin typeface="Times New Roman"/>
                <a:ea typeface="方正细黑一简体"/>
                <a:cs typeface="Courier New"/>
              </a:rPr>
              <a:t>(</a:t>
            </a:r>
            <a:r>
              <a:rPr lang="zh-CN" altLang="zh-CN" b="1" kern="100" dirty="0">
                <a:solidFill>
                  <a:srgbClr val="0000FF"/>
                </a:solidFill>
                <a:latin typeface="Times New Roman"/>
                <a:ea typeface="方正细黑一简体"/>
                <a:cs typeface="Times New Roman"/>
              </a:rPr>
              <a:t>教材</a:t>
            </a:r>
            <a:r>
              <a:rPr lang="en-US" altLang="zh-CN" b="1" kern="100" dirty="0">
                <a:solidFill>
                  <a:srgbClr val="0000FF"/>
                </a:solidFill>
                <a:latin typeface="Times New Roman"/>
                <a:ea typeface="方正细黑一简体"/>
                <a:cs typeface="Courier New"/>
              </a:rPr>
              <a:t>P6</a:t>
            </a:r>
            <a:r>
              <a:rPr lang="en-US" altLang="zh-CN" b="1" kern="100" dirty="0">
                <a:latin typeface="Times New Roman"/>
                <a:ea typeface="方正细黑一简体"/>
                <a:cs typeface="Courier New"/>
              </a:rPr>
              <a:t>“</a:t>
            </a:r>
            <a:r>
              <a:rPr lang="zh-CN" altLang="zh-CN" b="1" kern="100" dirty="0">
                <a:solidFill>
                  <a:srgbClr val="0000FF"/>
                </a:solidFill>
                <a:latin typeface="Times New Roman"/>
                <a:ea typeface="方正细黑一简体"/>
                <a:cs typeface="Times New Roman"/>
              </a:rPr>
              <a:t>探究与分享</a:t>
            </a:r>
            <a:r>
              <a:rPr lang="en-US" altLang="zh-CN" b="1" kern="100" dirty="0">
                <a:latin typeface="Times New Roman"/>
                <a:ea typeface="方正细黑一简体"/>
                <a:cs typeface="Courier New"/>
              </a:rPr>
              <a:t>”</a:t>
            </a:r>
            <a:r>
              <a:rPr lang="zh-CN" altLang="zh-CN" b="1" kern="100" dirty="0">
                <a:solidFill>
                  <a:srgbClr val="0000FF"/>
                </a:solidFill>
                <a:latin typeface="Times New Roman"/>
                <a:ea typeface="方正细黑一简体"/>
                <a:cs typeface="Times New Roman"/>
              </a:rPr>
              <a:t>改编题</a:t>
            </a:r>
            <a:r>
              <a:rPr lang="en-US" altLang="zh-CN" b="1" kern="100" dirty="0">
                <a:solidFill>
                  <a:srgbClr val="0000FF"/>
                </a:solidFill>
                <a:latin typeface="Times New Roman"/>
                <a:ea typeface="方正细黑一简体"/>
                <a:cs typeface="Courier New"/>
              </a:rPr>
              <a:t>)</a:t>
            </a:r>
            <a:r>
              <a:rPr lang="zh-CN" altLang="zh-CN" b="1" kern="100" dirty="0">
                <a:latin typeface="Times New Roman"/>
                <a:ea typeface="方正细黑一简体"/>
                <a:cs typeface="Times New Roman"/>
              </a:rPr>
              <a:t>我国明朝中后期，在商品经济较发达的江南地区和东南沿海城市，出现了资本主义生产关系的萌芽。这一生产关系的建立所需要的两个条件是</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pPr indent="0" algn="just">
              <a:tabLst>
                <a:tab pos="5311140" algn="l"/>
              </a:tabLst>
            </a:pPr>
            <a:r>
              <a:rPr lang="zh-CN" altLang="zh-CN" b="1" kern="100" dirty="0">
                <a:latin typeface="宋体"/>
                <a:cs typeface="宋体"/>
              </a:rPr>
              <a:t>①</a:t>
            </a:r>
            <a:r>
              <a:rPr lang="zh-CN" altLang="zh-CN" b="1" kern="100" dirty="0">
                <a:latin typeface="Times New Roman"/>
                <a:ea typeface="方正细黑一简体"/>
                <a:cs typeface="Times New Roman"/>
              </a:rPr>
              <a:t>出现大批失去生产资料且有人身自由、能够自由出卖劳动力的人　</a:t>
            </a:r>
            <a:r>
              <a:rPr lang="zh-CN" altLang="zh-CN" b="1" kern="100" dirty="0" smtClean="0">
                <a:latin typeface="宋体"/>
                <a:cs typeface="宋体"/>
              </a:rPr>
              <a:t>②</a:t>
            </a:r>
            <a:r>
              <a:rPr lang="zh-CN" altLang="zh-CN" b="1" kern="100" dirty="0">
                <a:latin typeface="Times New Roman"/>
                <a:ea typeface="方正细黑一简体"/>
                <a:cs typeface="Times New Roman"/>
              </a:rPr>
              <a:t>封建社会逐渐解体　</a:t>
            </a:r>
            <a:endParaRPr lang="en-US" altLang="zh-CN" b="1" kern="100" dirty="0" smtClean="0">
              <a:latin typeface="Times New Roman"/>
              <a:ea typeface="方正细黑一简体"/>
              <a:cs typeface="Times New Roman"/>
            </a:endParaRPr>
          </a:p>
          <a:p>
            <a:pPr indent="0" algn="just">
              <a:tabLst>
                <a:tab pos="5311140" algn="l"/>
              </a:tabLst>
            </a:pPr>
            <a:r>
              <a:rPr lang="zh-CN" altLang="zh-CN" b="1" kern="100" dirty="0" smtClean="0">
                <a:latin typeface="宋体"/>
                <a:cs typeface="宋体"/>
              </a:rPr>
              <a:t>③</a:t>
            </a:r>
            <a:r>
              <a:rPr lang="zh-CN" altLang="zh-CN" b="1" kern="100" dirty="0">
                <a:latin typeface="Times New Roman"/>
                <a:ea typeface="方正细黑一简体"/>
                <a:cs typeface="Times New Roman"/>
              </a:rPr>
              <a:t>需要开办企业所必需的大量货币当作资本　</a:t>
            </a:r>
            <a:endParaRPr lang="en-US" altLang="zh-CN" b="1" kern="100" dirty="0" smtClean="0">
              <a:latin typeface="Times New Roman"/>
              <a:ea typeface="方正细黑一简体"/>
              <a:cs typeface="Times New Roman"/>
            </a:endParaRPr>
          </a:p>
          <a:p>
            <a:pPr indent="0" algn="just">
              <a:tabLst>
                <a:tab pos="5311140" algn="l"/>
              </a:tabLst>
            </a:pPr>
            <a:r>
              <a:rPr lang="zh-CN" altLang="zh-CN" b="1" kern="100" dirty="0" smtClean="0">
                <a:latin typeface="宋体"/>
                <a:cs typeface="宋体"/>
              </a:rPr>
              <a:t>④</a:t>
            </a:r>
            <a:r>
              <a:rPr lang="zh-CN" altLang="zh-CN" b="1" kern="100" dirty="0">
                <a:latin typeface="Times New Roman"/>
                <a:ea typeface="方正细黑一简体"/>
                <a:cs typeface="Times New Roman"/>
              </a:rPr>
              <a:t>商品经济高度发达</a:t>
            </a:r>
            <a:endParaRPr lang="zh-CN" altLang="zh-CN" sz="1050" kern="100" dirty="0">
              <a:latin typeface="宋体"/>
              <a:cs typeface="Courier New"/>
            </a:endParaRPr>
          </a:p>
          <a:p>
            <a:pPr indent="0" algn="just">
              <a:tabLst>
                <a:tab pos="5311140" algn="l"/>
              </a:tabLst>
            </a:pP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a:t>
            </a:r>
            <a:r>
              <a:rPr lang="zh-CN" altLang="zh-CN" b="1" kern="100" dirty="0" smtClean="0">
                <a:latin typeface="宋体"/>
                <a:cs typeface="宋体"/>
              </a:rPr>
              <a:t>①③</a:t>
            </a:r>
            <a:r>
              <a:rPr lang="en-US" altLang="zh-CN" b="1" kern="100" dirty="0" smtClean="0">
                <a:latin typeface="宋体"/>
                <a:cs typeface="宋体"/>
              </a:rPr>
              <a:t>  </a:t>
            </a:r>
            <a:r>
              <a:rPr lang="en-US" altLang="zh-CN" b="1" kern="100" dirty="0" smtClean="0">
                <a:latin typeface="Times New Roman"/>
                <a:ea typeface="方正细黑一简体"/>
                <a:cs typeface="Courier New"/>
              </a:rPr>
              <a:t>   </a:t>
            </a:r>
            <a:r>
              <a:rPr lang="en-US" altLang="zh-CN" b="1" kern="100" dirty="0">
                <a:latin typeface="Times New Roman"/>
                <a:ea typeface="方正细黑一简体"/>
                <a:cs typeface="Courier New"/>
              </a:rPr>
              <a:t>B</a:t>
            </a:r>
            <a:r>
              <a:rPr lang="zh-CN" altLang="zh-CN" b="1" kern="100" dirty="0">
                <a:latin typeface="Times New Roman"/>
                <a:ea typeface="方正细黑一简体"/>
                <a:cs typeface="Times New Roman"/>
              </a:rPr>
              <a:t>．</a:t>
            </a:r>
            <a:r>
              <a:rPr lang="zh-CN" altLang="zh-CN" b="1" kern="100" dirty="0">
                <a:latin typeface="宋体"/>
                <a:cs typeface="宋体"/>
              </a:rPr>
              <a:t>②③</a:t>
            </a:r>
            <a:r>
              <a:rPr lang="en-US" altLang="zh-CN" b="1" kern="100" dirty="0">
                <a:latin typeface="Times New Roman"/>
                <a:ea typeface="方正细黑一简体"/>
                <a:cs typeface="Courier New"/>
              </a:rPr>
              <a:t>  </a:t>
            </a:r>
            <a:r>
              <a:rPr lang="en-US" altLang="zh-CN" b="1" kern="100" dirty="0" smtClean="0">
                <a:latin typeface="Times New Roman"/>
                <a:ea typeface="方正细黑一简体"/>
                <a:cs typeface="Courier New"/>
              </a:rPr>
              <a:t>    C</a:t>
            </a:r>
            <a:r>
              <a:rPr lang="zh-CN" altLang="zh-CN" b="1" kern="100" dirty="0">
                <a:latin typeface="Times New Roman"/>
                <a:ea typeface="方正细黑一简体"/>
                <a:cs typeface="Times New Roman"/>
              </a:rPr>
              <a:t>．</a:t>
            </a:r>
            <a:r>
              <a:rPr lang="zh-CN" altLang="zh-CN" b="1" kern="100" dirty="0">
                <a:latin typeface="宋体"/>
                <a:cs typeface="宋体"/>
              </a:rPr>
              <a:t>①④</a:t>
            </a:r>
            <a:r>
              <a:rPr lang="en-US" altLang="zh-CN" b="1" kern="100" dirty="0">
                <a:latin typeface="Times New Roman"/>
                <a:ea typeface="方正细黑一简体"/>
                <a:cs typeface="Courier New"/>
              </a:rPr>
              <a:t> </a:t>
            </a:r>
            <a:r>
              <a:rPr lang="en-US" altLang="zh-CN" b="1" kern="100" dirty="0" smtClean="0">
                <a:latin typeface="Times New Roman"/>
                <a:ea typeface="方正细黑一简体"/>
                <a:cs typeface="Courier New"/>
              </a:rPr>
              <a:t>   </a:t>
            </a:r>
            <a:r>
              <a:rPr lang="en-US" altLang="zh-CN" b="1" kern="100" dirty="0">
                <a:latin typeface="Times New Roman"/>
                <a:ea typeface="方正细黑一简体"/>
                <a:cs typeface="Courier New"/>
              </a:rPr>
              <a:t>D</a:t>
            </a:r>
            <a:r>
              <a:rPr lang="zh-CN" altLang="zh-CN" b="1" kern="100" dirty="0">
                <a:latin typeface="Times New Roman"/>
                <a:ea typeface="方正细黑一简体"/>
                <a:cs typeface="Times New Roman"/>
              </a:rPr>
              <a:t>．</a:t>
            </a:r>
            <a:r>
              <a:rPr lang="zh-CN" altLang="zh-CN" b="1" kern="100" dirty="0">
                <a:latin typeface="宋体"/>
                <a:cs typeface="宋体"/>
              </a:rPr>
              <a:t>②④</a:t>
            </a:r>
            <a:endParaRPr lang="zh-CN" altLang="zh-CN" sz="1050" kern="100" dirty="0">
              <a:latin typeface="宋体"/>
              <a:cs typeface="Courier New"/>
            </a:endParaRPr>
          </a:p>
          <a:p>
            <a:pPr indent="0"/>
            <a:endParaRPr lang="zh-CN" altLang="en-US" dirty="0"/>
          </a:p>
        </p:txBody>
      </p:sp>
    </p:spTree>
    <p:extLst>
      <p:ext uri="{BB962C8B-B14F-4D97-AF65-F5344CB8AC3E}">
        <p14:creationId xmlns:p14="http://schemas.microsoft.com/office/powerpoint/2010/main" val="1003362234"/>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1495327"/>
            <a:ext cx="10975658" cy="3949897"/>
          </a:xfrm>
        </p:spPr>
        <p:txBody>
          <a:bodyPr/>
          <a:lstStyle/>
          <a:p>
            <a:pPr indent="713740" algn="just">
              <a:tabLst>
                <a:tab pos="5311140" algn="l"/>
              </a:tabLst>
            </a:pPr>
            <a:r>
              <a:rPr lang="zh-CN" altLang="zh-CN" b="1" kern="100" dirty="0">
                <a:solidFill>
                  <a:srgbClr val="FF0000"/>
                </a:solidFill>
                <a:latin typeface="Times New Roman"/>
                <a:ea typeface="方正细黑一简体"/>
                <a:cs typeface="Times New Roman"/>
              </a:rPr>
              <a:t>答案：</a:t>
            </a:r>
            <a:r>
              <a:rPr lang="en-US" altLang="zh-CN" b="1" kern="100" dirty="0">
                <a:latin typeface="Times New Roman"/>
                <a:ea typeface="方正细黑一简体"/>
                <a:cs typeface="Courier New"/>
              </a:rPr>
              <a:t>A</a:t>
            </a:r>
            <a:endParaRPr lang="zh-CN" altLang="zh-CN" sz="1050" kern="100" dirty="0">
              <a:latin typeface="宋体"/>
              <a:cs typeface="Courier New"/>
            </a:endParaRPr>
          </a:p>
          <a:p>
            <a:pPr indent="713740" algn="just">
              <a:tabLst>
                <a:tab pos="5311140" algn="l"/>
              </a:tabLst>
            </a:pPr>
            <a:r>
              <a:rPr lang="zh-CN" altLang="zh-CN" b="1" kern="100" dirty="0">
                <a:solidFill>
                  <a:srgbClr val="FF0000"/>
                </a:solidFill>
                <a:latin typeface="Times New Roman"/>
                <a:ea typeface="方正细黑一简体"/>
                <a:cs typeface="Times New Roman"/>
              </a:rPr>
              <a:t>解析：</a:t>
            </a:r>
            <a:r>
              <a:rPr lang="zh-CN" altLang="zh-CN" b="1" kern="100" dirty="0">
                <a:latin typeface="Times New Roman"/>
                <a:ea typeface="方正细黑一简体"/>
                <a:cs typeface="Times New Roman"/>
              </a:rPr>
              <a:t>资本主义生产关系建立所需要的两个条件：一是要有大批失去生产资料且有人身自由、能够自由出卖劳动力的人，二是要有开办企业所必需的大量货币当作资本，</a:t>
            </a:r>
            <a:r>
              <a:rPr lang="zh-CN" altLang="zh-CN" b="1" kern="100" dirty="0">
                <a:latin typeface="宋体"/>
                <a:cs typeface="宋体"/>
              </a:rPr>
              <a:t>①③</a:t>
            </a:r>
            <a:r>
              <a:rPr lang="zh-CN" altLang="zh-CN" b="1" kern="100" dirty="0">
                <a:latin typeface="Times New Roman"/>
                <a:ea typeface="方正细黑一简体"/>
                <a:cs typeface="Times New Roman"/>
              </a:rPr>
              <a:t>正确，</a:t>
            </a:r>
            <a:r>
              <a:rPr lang="zh-CN" altLang="zh-CN" b="1" kern="100" dirty="0">
                <a:latin typeface="宋体"/>
                <a:cs typeface="宋体"/>
              </a:rPr>
              <a:t>②④</a:t>
            </a:r>
            <a:r>
              <a:rPr lang="zh-CN" altLang="zh-CN" b="1" kern="100" dirty="0">
                <a:latin typeface="Times New Roman"/>
                <a:ea typeface="方正细黑一简体"/>
                <a:cs typeface="Times New Roman"/>
              </a:rPr>
              <a:t>不符合题意。</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14133649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wipe(down)">
                                      <p:cBhvr>
                                        <p:cTn id="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480963" y="55168"/>
            <a:ext cx="11521280" cy="6254152"/>
          </a:xfrm>
        </p:spPr>
        <p:txBody>
          <a:bodyPr>
            <a:noAutofit/>
          </a:bodyPr>
          <a:lstStyle/>
          <a:p>
            <a:pPr indent="0" algn="just">
              <a:tabLst>
                <a:tab pos="5311140" algn="l"/>
              </a:tabLst>
            </a:pPr>
            <a:r>
              <a:rPr lang="en-US" altLang="zh-CN" sz="2700" b="1" kern="100" dirty="0">
                <a:latin typeface="Times New Roman"/>
                <a:ea typeface="方正细黑一简体"/>
                <a:cs typeface="Courier New"/>
              </a:rPr>
              <a:t>3</a:t>
            </a:r>
            <a:r>
              <a:rPr lang="zh-CN" altLang="zh-CN" sz="2700" b="1" kern="100" dirty="0">
                <a:latin typeface="Times New Roman"/>
                <a:ea typeface="方正细黑一简体"/>
                <a:cs typeface="Times New Roman"/>
              </a:rPr>
              <a:t>．</a:t>
            </a:r>
            <a:r>
              <a:rPr lang="en-US" altLang="zh-CN" sz="2700" b="1" kern="100" dirty="0">
                <a:solidFill>
                  <a:srgbClr val="0000FF"/>
                </a:solidFill>
                <a:latin typeface="Times New Roman"/>
                <a:ea typeface="方正细黑一简体"/>
                <a:cs typeface="Courier New"/>
              </a:rPr>
              <a:t>(</a:t>
            </a:r>
            <a:r>
              <a:rPr lang="zh-CN" altLang="zh-CN" sz="2700" b="1" kern="100" dirty="0">
                <a:solidFill>
                  <a:srgbClr val="0000FF"/>
                </a:solidFill>
                <a:latin typeface="Times New Roman"/>
                <a:ea typeface="方正细黑一简体"/>
                <a:cs typeface="Times New Roman"/>
              </a:rPr>
              <a:t>教材</a:t>
            </a:r>
            <a:r>
              <a:rPr lang="en-US" altLang="zh-CN" sz="2700" b="1" kern="100" dirty="0">
                <a:solidFill>
                  <a:srgbClr val="0000FF"/>
                </a:solidFill>
                <a:latin typeface="Times New Roman"/>
                <a:ea typeface="方正细黑一简体"/>
                <a:cs typeface="Courier New"/>
              </a:rPr>
              <a:t>P9</a:t>
            </a:r>
            <a:r>
              <a:rPr lang="en-US" altLang="zh-CN" sz="2700" b="1" kern="100" dirty="0">
                <a:latin typeface="Times New Roman"/>
                <a:ea typeface="方正细黑一简体"/>
                <a:cs typeface="Courier New"/>
              </a:rPr>
              <a:t>“</a:t>
            </a:r>
            <a:r>
              <a:rPr lang="zh-CN" altLang="zh-CN" sz="2700" b="1" kern="100" dirty="0">
                <a:solidFill>
                  <a:srgbClr val="0000FF"/>
                </a:solidFill>
                <a:latin typeface="Times New Roman"/>
                <a:ea typeface="方正细黑一简体"/>
                <a:cs typeface="Times New Roman"/>
              </a:rPr>
              <a:t>探究与分享</a:t>
            </a:r>
            <a:r>
              <a:rPr lang="en-US" altLang="zh-CN" sz="2700" b="1" kern="100" dirty="0">
                <a:latin typeface="Times New Roman"/>
                <a:ea typeface="方正细黑一简体"/>
                <a:cs typeface="Courier New"/>
              </a:rPr>
              <a:t>”</a:t>
            </a:r>
            <a:r>
              <a:rPr lang="zh-CN" altLang="zh-CN" sz="2700" b="1" kern="100" dirty="0">
                <a:solidFill>
                  <a:srgbClr val="0000FF"/>
                </a:solidFill>
                <a:latin typeface="Times New Roman"/>
                <a:ea typeface="方正细黑一简体"/>
                <a:cs typeface="Times New Roman"/>
              </a:rPr>
              <a:t>改编题</a:t>
            </a:r>
            <a:r>
              <a:rPr lang="en-US" altLang="zh-CN" sz="2700" b="1" kern="100" dirty="0">
                <a:solidFill>
                  <a:srgbClr val="0000FF"/>
                </a:solidFill>
                <a:latin typeface="Times New Roman"/>
                <a:ea typeface="方正细黑一简体"/>
                <a:cs typeface="Courier New"/>
              </a:rPr>
              <a:t>)</a:t>
            </a:r>
            <a:r>
              <a:rPr lang="en-US" altLang="zh-CN" sz="2700" b="1" kern="100" dirty="0">
                <a:latin typeface="Times New Roman"/>
                <a:ea typeface="方正细黑一简体"/>
                <a:cs typeface="Courier New"/>
              </a:rPr>
              <a:t>1929</a:t>
            </a:r>
            <a:r>
              <a:rPr lang="zh-CN" altLang="zh-CN" sz="2700" b="1" kern="100" dirty="0">
                <a:latin typeface="Times New Roman"/>
                <a:ea typeface="方正细黑一简体"/>
                <a:cs typeface="Times New Roman"/>
              </a:rPr>
              <a:t>年</a:t>
            </a:r>
            <a:r>
              <a:rPr lang="en-US" altLang="zh-CN" sz="2700" b="1" kern="100" dirty="0">
                <a:latin typeface="Times New Roman"/>
                <a:ea typeface="方正细黑一简体"/>
                <a:cs typeface="Courier New"/>
              </a:rPr>
              <a:t>10</a:t>
            </a:r>
            <a:r>
              <a:rPr lang="zh-CN" altLang="zh-CN" sz="2700" b="1" kern="100" dirty="0">
                <a:latin typeface="Times New Roman"/>
                <a:ea typeface="方正细黑一简体"/>
                <a:cs typeface="Times New Roman"/>
              </a:rPr>
              <a:t>月</a:t>
            </a:r>
            <a:r>
              <a:rPr lang="en-US" altLang="zh-CN" sz="2700" b="1" kern="100" dirty="0">
                <a:latin typeface="Times New Roman"/>
                <a:ea typeface="方正细黑一简体"/>
                <a:cs typeface="Courier New"/>
              </a:rPr>
              <a:t>24</a:t>
            </a:r>
            <a:r>
              <a:rPr lang="zh-CN" altLang="zh-CN" sz="2700" b="1" kern="100" dirty="0">
                <a:latin typeface="Times New Roman"/>
                <a:ea typeface="方正细黑一简体"/>
                <a:cs typeface="Times New Roman"/>
              </a:rPr>
              <a:t>日，美国华尔街股票市场形势急转直下，股价狂跌。一夜之间，</a:t>
            </a:r>
            <a:r>
              <a:rPr lang="en-US" altLang="zh-CN" sz="2700" b="1" kern="100" dirty="0">
                <a:latin typeface="Times New Roman"/>
                <a:ea typeface="方正细黑一简体"/>
                <a:cs typeface="Courier New"/>
              </a:rPr>
              <a:t>“</a:t>
            </a:r>
            <a:r>
              <a:rPr lang="zh-CN" altLang="zh-CN" sz="2700" b="1" kern="100" dirty="0">
                <a:latin typeface="Times New Roman"/>
                <a:ea typeface="方正细黑一简体"/>
                <a:cs typeface="Times New Roman"/>
              </a:rPr>
              <a:t>繁荣</a:t>
            </a:r>
            <a:r>
              <a:rPr lang="en-US" altLang="zh-CN" sz="2700" b="1" kern="100" dirty="0">
                <a:latin typeface="Times New Roman"/>
                <a:ea typeface="方正细黑一简体"/>
                <a:cs typeface="Courier New"/>
              </a:rPr>
              <a:t>”</a:t>
            </a:r>
            <a:r>
              <a:rPr lang="zh-CN" altLang="zh-CN" sz="2700" b="1" kern="100" dirty="0">
                <a:latin typeface="Times New Roman"/>
                <a:ea typeface="方正细黑一简体"/>
                <a:cs typeface="Times New Roman"/>
              </a:rPr>
              <a:t>景象化为乌有，全面的经济危机随之而至；大批银行倒闭，企业破产，市场萧条，生产锐减；失业人数激增，人民生活水平骤降；农产品价格下跌，农民收入锐减，很多人濒临破产，一场规模空前的经济危机终于爆发。上述危机的爆发</a:t>
            </a:r>
            <a:r>
              <a:rPr lang="en-US" altLang="zh-CN" sz="2700" b="1" kern="100" dirty="0">
                <a:latin typeface="Times New Roman"/>
                <a:ea typeface="方正细黑一简体"/>
                <a:cs typeface="Courier New"/>
              </a:rPr>
              <a:t>(</a:t>
            </a:r>
            <a:r>
              <a:rPr lang="zh-CN" altLang="zh-CN" sz="2700" b="1" kern="100" dirty="0">
                <a:latin typeface="Times New Roman"/>
                <a:ea typeface="方正细黑一简体"/>
                <a:cs typeface="Times New Roman"/>
              </a:rPr>
              <a:t>　</a:t>
            </a:r>
            <a:r>
              <a:rPr lang="en-US" altLang="zh-CN" sz="2700" b="1" kern="100" dirty="0">
                <a:latin typeface="Times New Roman"/>
                <a:ea typeface="方正细黑一简体"/>
                <a:cs typeface="Courier New"/>
              </a:rPr>
              <a:t> )</a:t>
            </a:r>
            <a:endParaRPr lang="zh-CN" altLang="zh-CN" sz="2700" kern="100" dirty="0">
              <a:latin typeface="宋体"/>
              <a:cs typeface="Courier New"/>
            </a:endParaRPr>
          </a:p>
          <a:p>
            <a:pPr indent="0" algn="just">
              <a:tabLst>
                <a:tab pos="5311140" algn="l"/>
              </a:tabLst>
            </a:pPr>
            <a:r>
              <a:rPr lang="zh-CN" altLang="zh-CN" sz="2700" b="1" kern="100" dirty="0">
                <a:latin typeface="宋体"/>
                <a:cs typeface="宋体"/>
              </a:rPr>
              <a:t>①</a:t>
            </a:r>
            <a:r>
              <a:rPr lang="zh-CN" altLang="zh-CN" sz="2700" b="1" kern="100" dirty="0">
                <a:latin typeface="Times New Roman"/>
                <a:ea typeface="方正细黑一简体"/>
                <a:cs typeface="Times New Roman"/>
              </a:rPr>
              <a:t>是资本主义社会主要矛盾发展到一定阶段的产物</a:t>
            </a:r>
            <a:endParaRPr lang="zh-CN" altLang="zh-CN" sz="2700" kern="100" dirty="0">
              <a:latin typeface="宋体"/>
              <a:cs typeface="Courier New"/>
            </a:endParaRPr>
          </a:p>
          <a:p>
            <a:pPr indent="0" algn="just">
              <a:tabLst>
                <a:tab pos="5311140" algn="l"/>
              </a:tabLst>
            </a:pPr>
            <a:r>
              <a:rPr lang="zh-CN" altLang="zh-CN" sz="2700" b="1" kern="100" dirty="0">
                <a:latin typeface="宋体"/>
                <a:cs typeface="宋体"/>
              </a:rPr>
              <a:t>②</a:t>
            </a:r>
            <a:r>
              <a:rPr lang="zh-CN" altLang="zh-CN" sz="2700" b="1" kern="100" dirty="0">
                <a:latin typeface="Times New Roman"/>
                <a:ea typeface="方正细黑一简体"/>
                <a:cs typeface="Times New Roman"/>
              </a:rPr>
              <a:t>以生产过剩为基本特征，是资本主义无法克服的痼疾　</a:t>
            </a:r>
            <a:endParaRPr lang="zh-CN" altLang="zh-CN" sz="2700" kern="100" dirty="0">
              <a:latin typeface="宋体"/>
              <a:cs typeface="Courier New"/>
            </a:endParaRPr>
          </a:p>
          <a:p>
            <a:pPr indent="0" algn="just">
              <a:tabLst>
                <a:tab pos="5311140" algn="l"/>
              </a:tabLst>
            </a:pPr>
            <a:r>
              <a:rPr lang="zh-CN" altLang="zh-CN" sz="2700" b="1" kern="100" dirty="0">
                <a:latin typeface="宋体"/>
                <a:cs typeface="宋体"/>
              </a:rPr>
              <a:t>③</a:t>
            </a:r>
            <a:r>
              <a:rPr lang="zh-CN" altLang="zh-CN" sz="2700" b="1" kern="100" dirty="0">
                <a:latin typeface="Times New Roman"/>
                <a:ea typeface="方正细黑一简体"/>
                <a:cs typeface="Times New Roman"/>
              </a:rPr>
              <a:t>贯穿于资本主义社会的始终，是资本主义社会一切矛盾和冲突的总根源　</a:t>
            </a:r>
            <a:endParaRPr lang="zh-CN" altLang="zh-CN" sz="2700" kern="100" dirty="0">
              <a:latin typeface="宋体"/>
              <a:cs typeface="Courier New"/>
            </a:endParaRPr>
          </a:p>
          <a:p>
            <a:pPr indent="0" algn="just">
              <a:tabLst>
                <a:tab pos="5311140" algn="l"/>
              </a:tabLst>
            </a:pPr>
            <a:r>
              <a:rPr lang="zh-CN" altLang="zh-CN" sz="2700" b="1" kern="100" dirty="0">
                <a:latin typeface="宋体"/>
                <a:cs typeface="宋体"/>
              </a:rPr>
              <a:t>④</a:t>
            </a:r>
            <a:r>
              <a:rPr lang="zh-CN" altLang="zh-CN" sz="2700" b="1" kern="100" dirty="0">
                <a:latin typeface="Times New Roman"/>
                <a:ea typeface="方正细黑一简体"/>
                <a:cs typeface="Times New Roman"/>
              </a:rPr>
              <a:t>根源在于生产的社会化和生产资料资本主义私人占有之间的矛盾</a:t>
            </a:r>
            <a:endParaRPr lang="zh-CN" altLang="zh-CN" sz="2700" kern="100" dirty="0">
              <a:latin typeface="宋体"/>
              <a:cs typeface="Courier New"/>
            </a:endParaRPr>
          </a:p>
          <a:p>
            <a:pPr indent="0" algn="just">
              <a:tabLst>
                <a:tab pos="5311140" algn="l"/>
              </a:tabLst>
            </a:pPr>
            <a:r>
              <a:rPr lang="en-US" altLang="zh-CN" sz="2700" b="1" kern="100" dirty="0">
                <a:latin typeface="Times New Roman"/>
                <a:ea typeface="方正细黑一简体"/>
                <a:cs typeface="Courier New"/>
              </a:rPr>
              <a:t>A</a:t>
            </a:r>
            <a:r>
              <a:rPr lang="zh-CN" altLang="zh-CN" sz="2700" b="1" kern="100" dirty="0">
                <a:latin typeface="Times New Roman"/>
                <a:ea typeface="方正细黑一简体"/>
                <a:cs typeface="Times New Roman"/>
              </a:rPr>
              <a:t>．</a:t>
            </a:r>
            <a:r>
              <a:rPr lang="zh-CN" altLang="zh-CN" sz="2700" b="1" kern="100" dirty="0">
                <a:latin typeface="宋体"/>
                <a:cs typeface="宋体"/>
              </a:rPr>
              <a:t>①②</a:t>
            </a:r>
            <a:r>
              <a:rPr lang="en-US" altLang="zh-CN" sz="2700" b="1" kern="100" dirty="0">
                <a:latin typeface="Times New Roman"/>
                <a:ea typeface="方正细黑一简体"/>
                <a:cs typeface="Courier New"/>
              </a:rPr>
              <a:t>  </a:t>
            </a:r>
            <a:r>
              <a:rPr lang="en-US" altLang="zh-CN" sz="2700" b="1" kern="100" dirty="0" smtClean="0">
                <a:latin typeface="Times New Roman"/>
                <a:ea typeface="方正细黑一简体"/>
                <a:cs typeface="Courier New"/>
              </a:rPr>
              <a:t>        B</a:t>
            </a:r>
            <a:r>
              <a:rPr lang="zh-CN" altLang="zh-CN" sz="2700" b="1" kern="100" dirty="0">
                <a:latin typeface="Times New Roman"/>
                <a:ea typeface="方正细黑一简体"/>
                <a:cs typeface="Times New Roman"/>
              </a:rPr>
              <a:t>．</a:t>
            </a:r>
            <a:r>
              <a:rPr lang="zh-CN" altLang="zh-CN" sz="2700" b="1" kern="100" dirty="0">
                <a:latin typeface="宋体"/>
                <a:cs typeface="宋体"/>
              </a:rPr>
              <a:t>①③</a:t>
            </a:r>
            <a:r>
              <a:rPr lang="en-US" altLang="zh-CN" sz="2700" b="1" kern="100" dirty="0">
                <a:latin typeface="Times New Roman"/>
                <a:ea typeface="方正细黑一简体"/>
                <a:cs typeface="Courier New"/>
              </a:rPr>
              <a:t>  </a:t>
            </a:r>
            <a:r>
              <a:rPr lang="en-US" altLang="zh-CN" sz="2700" b="1" kern="100" dirty="0" smtClean="0">
                <a:latin typeface="Times New Roman"/>
                <a:ea typeface="方正细黑一简体"/>
                <a:cs typeface="Courier New"/>
              </a:rPr>
              <a:t>       C</a:t>
            </a:r>
            <a:r>
              <a:rPr lang="zh-CN" altLang="zh-CN" sz="2700" b="1" kern="100" dirty="0">
                <a:latin typeface="Times New Roman"/>
                <a:ea typeface="方正细黑一简体"/>
                <a:cs typeface="Times New Roman"/>
              </a:rPr>
              <a:t>．</a:t>
            </a:r>
            <a:r>
              <a:rPr lang="zh-CN" altLang="zh-CN" sz="2700" b="1" kern="100" dirty="0">
                <a:latin typeface="宋体"/>
                <a:cs typeface="宋体"/>
              </a:rPr>
              <a:t>②④</a:t>
            </a:r>
            <a:r>
              <a:rPr lang="en-US" altLang="zh-CN" sz="2700" b="1" kern="100" dirty="0">
                <a:latin typeface="Times New Roman"/>
                <a:ea typeface="方正细黑一简体"/>
                <a:cs typeface="Courier New"/>
              </a:rPr>
              <a:t>  </a:t>
            </a:r>
            <a:r>
              <a:rPr lang="en-US" altLang="zh-CN" sz="2700" b="1" kern="100" dirty="0" smtClean="0">
                <a:latin typeface="Times New Roman"/>
                <a:ea typeface="方正细黑一简体"/>
                <a:cs typeface="Courier New"/>
              </a:rPr>
              <a:t>     D</a:t>
            </a:r>
            <a:r>
              <a:rPr lang="zh-CN" altLang="zh-CN" sz="2700" b="1" kern="100" dirty="0">
                <a:latin typeface="Times New Roman"/>
                <a:ea typeface="方正细黑一简体"/>
                <a:cs typeface="Times New Roman"/>
              </a:rPr>
              <a:t>．</a:t>
            </a:r>
            <a:r>
              <a:rPr lang="zh-CN" altLang="zh-CN" sz="2700" b="1" kern="100" dirty="0" smtClean="0">
                <a:latin typeface="宋体"/>
                <a:cs typeface="宋体"/>
              </a:rPr>
              <a:t>③④</a:t>
            </a:r>
            <a:endParaRPr lang="zh-CN" altLang="zh-CN" sz="2700" kern="100" dirty="0">
              <a:latin typeface="宋体"/>
              <a:cs typeface="Courier New"/>
            </a:endParaRPr>
          </a:p>
        </p:txBody>
      </p:sp>
    </p:spTree>
    <p:extLst>
      <p:ext uri="{BB962C8B-B14F-4D97-AF65-F5344CB8AC3E}">
        <p14:creationId xmlns:p14="http://schemas.microsoft.com/office/powerpoint/2010/main" val="1003362234"/>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919265"/>
            <a:ext cx="10975658" cy="4958008"/>
          </a:xfrm>
        </p:spPr>
        <p:txBody>
          <a:bodyPr>
            <a:normAutofit/>
          </a:bodyPr>
          <a:lstStyle/>
          <a:p>
            <a:pPr indent="713740" algn="just">
              <a:tabLst>
                <a:tab pos="5311140" algn="l"/>
              </a:tabLst>
            </a:pPr>
            <a:r>
              <a:rPr lang="zh-CN" altLang="zh-CN" b="1" kern="100" dirty="0">
                <a:solidFill>
                  <a:srgbClr val="FF0000"/>
                </a:solidFill>
                <a:latin typeface="Times New Roman"/>
                <a:ea typeface="方正细黑一简体"/>
                <a:cs typeface="Times New Roman"/>
              </a:rPr>
              <a:t>答案：</a:t>
            </a:r>
            <a:r>
              <a:rPr lang="en-US" altLang="zh-CN" b="1" kern="100" dirty="0">
                <a:latin typeface="Times New Roman"/>
                <a:ea typeface="方正细黑一简体"/>
                <a:cs typeface="Courier New"/>
              </a:rPr>
              <a:t>C</a:t>
            </a:r>
            <a:r>
              <a:rPr lang="zh-CN" altLang="zh-CN" b="1" kern="100" dirty="0">
                <a:latin typeface="Times New Roman"/>
                <a:ea typeface="方正细黑一简体"/>
                <a:cs typeface="Times New Roman"/>
              </a:rPr>
              <a:t>　</a:t>
            </a:r>
            <a:endParaRPr lang="zh-CN" altLang="zh-CN" sz="1050" kern="100" dirty="0">
              <a:latin typeface="宋体"/>
              <a:cs typeface="Courier New"/>
            </a:endParaRPr>
          </a:p>
          <a:p>
            <a:pPr indent="713740" algn="just">
              <a:tabLst>
                <a:tab pos="5311140" algn="l"/>
              </a:tabLst>
            </a:pPr>
            <a:r>
              <a:rPr lang="zh-CN" altLang="zh-CN" b="1" kern="100" dirty="0">
                <a:solidFill>
                  <a:srgbClr val="FF0000"/>
                </a:solidFill>
                <a:latin typeface="Times New Roman"/>
                <a:ea typeface="方正细黑一简体"/>
                <a:cs typeface="Times New Roman"/>
              </a:rPr>
              <a:t>解析</a:t>
            </a:r>
            <a:r>
              <a:rPr lang="zh-CN" altLang="zh-CN" b="1" kern="100" dirty="0" smtClean="0">
                <a:solidFill>
                  <a:srgbClr val="FF0000"/>
                </a:solidFill>
                <a:latin typeface="Times New Roman"/>
                <a:ea typeface="方正细黑一简体"/>
                <a:cs typeface="Times New Roman"/>
              </a:rPr>
              <a:t>：</a:t>
            </a:r>
            <a:r>
              <a:rPr lang="zh-CN" altLang="zh-CN" b="1" kern="100" dirty="0" smtClean="0">
                <a:latin typeface="Times New Roman"/>
                <a:ea typeface="方正细黑一简体"/>
                <a:cs typeface="Times New Roman"/>
              </a:rPr>
              <a:t>材</a:t>
            </a:r>
            <a:r>
              <a:rPr lang="zh-CN" altLang="zh-CN" b="1" kern="100" dirty="0">
                <a:latin typeface="Times New Roman"/>
                <a:ea typeface="方正细黑一简体"/>
                <a:cs typeface="Times New Roman"/>
              </a:rPr>
              <a:t>料体现资本主义经济危机以生产过剩为基本特征，经济危机是资本主义无法克服的痼疾，根源在于生产的社会化和生产资料资本主义私人占有之间的矛盾，</a:t>
            </a:r>
            <a:r>
              <a:rPr lang="zh-CN" altLang="zh-CN" b="1" kern="100" dirty="0">
                <a:latin typeface="宋体"/>
                <a:cs typeface="宋体"/>
              </a:rPr>
              <a:t>②④</a:t>
            </a:r>
            <a:r>
              <a:rPr lang="zh-CN" altLang="zh-CN" b="1" kern="100" dirty="0">
                <a:latin typeface="Times New Roman"/>
                <a:ea typeface="方正细黑一简体"/>
                <a:cs typeface="Times New Roman"/>
              </a:rPr>
              <a:t>正确。资本主义经济危机是资本主义发展到一定阶段的产物，</a:t>
            </a:r>
            <a:r>
              <a:rPr lang="zh-CN" altLang="zh-CN" b="1" kern="100" dirty="0">
                <a:latin typeface="宋体"/>
                <a:cs typeface="宋体"/>
              </a:rPr>
              <a:t>①</a:t>
            </a:r>
            <a:r>
              <a:rPr lang="zh-CN" altLang="zh-CN" b="1" kern="100" dirty="0">
                <a:latin typeface="Times New Roman"/>
                <a:ea typeface="方正细黑一简体"/>
                <a:cs typeface="Times New Roman"/>
              </a:rPr>
              <a:t>排除。资本主义社会的基本矛盾的发展，贯穿于资本主义社会的始终，是资本主义社会一切矛盾和冲突的总根源，</a:t>
            </a:r>
            <a:r>
              <a:rPr lang="zh-CN" altLang="zh-CN" b="1" kern="100" dirty="0">
                <a:latin typeface="宋体"/>
                <a:cs typeface="宋体"/>
              </a:rPr>
              <a:t>③</a:t>
            </a:r>
            <a:r>
              <a:rPr lang="zh-CN" altLang="zh-CN" b="1" kern="100" dirty="0">
                <a:latin typeface="Times New Roman"/>
                <a:ea typeface="方正细黑一简体"/>
                <a:cs typeface="Times New Roman"/>
              </a:rPr>
              <a:t>排除。</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14133649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barn(inVertical)">
                                      <p:cBhvr>
                                        <p:cTn id="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199185"/>
            <a:ext cx="10975658" cy="6398168"/>
          </a:xfrm>
        </p:spPr>
        <p:txBody>
          <a:bodyPr>
            <a:normAutofit/>
          </a:bodyPr>
          <a:lstStyle/>
          <a:p>
            <a:pPr indent="713740" algn="just">
              <a:tabLst>
                <a:tab pos="5311140" algn="l"/>
              </a:tabLst>
            </a:pPr>
            <a:r>
              <a:rPr lang="en-US" altLang="zh-CN" b="1" kern="100" dirty="0">
                <a:latin typeface="Times New Roman"/>
                <a:ea typeface="方正细黑一简体"/>
                <a:cs typeface="Courier New"/>
              </a:rPr>
              <a:t>4</a:t>
            </a:r>
            <a:r>
              <a:rPr lang="zh-CN" altLang="zh-CN" b="1" kern="100" dirty="0">
                <a:latin typeface="Times New Roman"/>
                <a:ea typeface="方正细黑一简体"/>
                <a:cs typeface="Times New Roman"/>
              </a:rPr>
              <a:t>．</a:t>
            </a:r>
            <a:r>
              <a:rPr lang="en-US" altLang="zh-CN" b="1" kern="100" dirty="0">
                <a:solidFill>
                  <a:srgbClr val="0000FF"/>
                </a:solidFill>
                <a:latin typeface="Times New Roman"/>
                <a:ea typeface="方正细黑一简体"/>
                <a:cs typeface="Courier New"/>
              </a:rPr>
              <a:t>(</a:t>
            </a:r>
            <a:r>
              <a:rPr lang="zh-CN" altLang="zh-CN" b="1" kern="100" dirty="0">
                <a:solidFill>
                  <a:srgbClr val="0000FF"/>
                </a:solidFill>
                <a:latin typeface="Times New Roman"/>
                <a:ea typeface="方正细黑一简体"/>
                <a:cs typeface="Times New Roman"/>
              </a:rPr>
              <a:t>教材</a:t>
            </a:r>
            <a:r>
              <a:rPr lang="en-US" altLang="zh-CN" b="1" kern="100" dirty="0">
                <a:solidFill>
                  <a:srgbClr val="0000FF"/>
                </a:solidFill>
                <a:latin typeface="Times New Roman"/>
                <a:ea typeface="方正细黑一简体"/>
                <a:cs typeface="Courier New"/>
              </a:rPr>
              <a:t>P10</a:t>
            </a:r>
            <a:r>
              <a:rPr lang="en-US" altLang="zh-CN" b="1" kern="100" dirty="0">
                <a:latin typeface="Times New Roman"/>
                <a:ea typeface="方正细黑一简体"/>
                <a:cs typeface="Courier New"/>
              </a:rPr>
              <a:t>“</a:t>
            </a:r>
            <a:r>
              <a:rPr lang="zh-CN" altLang="zh-CN" b="1" kern="100" dirty="0">
                <a:solidFill>
                  <a:srgbClr val="0000FF"/>
                </a:solidFill>
                <a:latin typeface="Times New Roman"/>
                <a:ea typeface="方正细黑一简体"/>
                <a:cs typeface="Times New Roman"/>
              </a:rPr>
              <a:t>相关链接</a:t>
            </a:r>
            <a:r>
              <a:rPr lang="en-US" altLang="zh-CN" b="1" kern="100" dirty="0">
                <a:latin typeface="Times New Roman"/>
                <a:ea typeface="方正细黑一简体"/>
                <a:cs typeface="Courier New"/>
              </a:rPr>
              <a:t>”</a:t>
            </a:r>
            <a:r>
              <a:rPr lang="zh-CN" altLang="zh-CN" b="1" kern="100" dirty="0">
                <a:solidFill>
                  <a:srgbClr val="0000FF"/>
                </a:solidFill>
                <a:latin typeface="Times New Roman"/>
                <a:ea typeface="方正细黑一简体"/>
                <a:cs typeface="Times New Roman"/>
              </a:rPr>
              <a:t>改编题</a:t>
            </a:r>
            <a:r>
              <a:rPr lang="en-US" altLang="zh-CN" b="1" kern="100" dirty="0">
                <a:solidFill>
                  <a:srgbClr val="0000FF"/>
                </a:solidFill>
                <a:latin typeface="Times New Roman"/>
                <a:ea typeface="方正细黑一简体"/>
                <a:cs typeface="Courier New"/>
              </a:rPr>
              <a:t>)</a:t>
            </a:r>
            <a:r>
              <a:rPr lang="zh-CN" altLang="zh-CN" b="1" kern="100" dirty="0">
                <a:latin typeface="Times New Roman"/>
                <a:ea typeface="方正细黑一简体"/>
                <a:cs typeface="Times New Roman"/>
              </a:rPr>
              <a:t>马克思在《资本论》中指出：</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吃穿好一些，待遇高一些，特有财产多一些，不会消除雇佣工人的从属关系和对他们的剥削。</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这说明</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pPr indent="713740" algn="just">
              <a:tabLst>
                <a:tab pos="5311140" algn="l"/>
              </a:tabLst>
            </a:pPr>
            <a:r>
              <a:rPr lang="zh-CN" altLang="zh-CN" b="1" kern="100" dirty="0">
                <a:latin typeface="宋体"/>
                <a:cs typeface="宋体"/>
              </a:rPr>
              <a:t>①</a:t>
            </a:r>
            <a:r>
              <a:rPr lang="zh-CN" altLang="zh-CN" b="1" kern="100" dirty="0">
                <a:latin typeface="Times New Roman"/>
                <a:ea typeface="方正细黑一简体"/>
                <a:cs typeface="Times New Roman"/>
              </a:rPr>
              <a:t>资产阶级对工人剩余价值的占有具有隐蔽性</a:t>
            </a:r>
            <a:endParaRPr lang="zh-CN" altLang="zh-CN" sz="1050" kern="100" dirty="0">
              <a:latin typeface="宋体"/>
              <a:cs typeface="Courier New"/>
            </a:endParaRPr>
          </a:p>
          <a:p>
            <a:pPr indent="713740" algn="just">
              <a:tabLst>
                <a:tab pos="5311140" algn="l"/>
              </a:tabLst>
            </a:pPr>
            <a:r>
              <a:rPr lang="zh-CN" altLang="zh-CN" b="1" kern="100" dirty="0">
                <a:latin typeface="宋体"/>
                <a:cs typeface="宋体"/>
              </a:rPr>
              <a:t>②</a:t>
            </a:r>
            <a:r>
              <a:rPr lang="zh-CN" altLang="zh-CN" b="1" kern="100" dirty="0">
                <a:latin typeface="Times New Roman"/>
                <a:ea typeface="方正细黑一简体"/>
                <a:cs typeface="Times New Roman"/>
              </a:rPr>
              <a:t>资产阶级缓和阶级矛盾的措施，改变了资本主义私有制　</a:t>
            </a:r>
            <a:endParaRPr lang="zh-CN" altLang="zh-CN" sz="1050" kern="100" dirty="0">
              <a:latin typeface="宋体"/>
              <a:cs typeface="Courier New"/>
            </a:endParaRPr>
          </a:p>
          <a:p>
            <a:pPr indent="713740" algn="just">
              <a:tabLst>
                <a:tab pos="5311140" algn="l"/>
              </a:tabLst>
            </a:pPr>
            <a:r>
              <a:rPr lang="zh-CN" altLang="zh-CN" b="1" kern="100" dirty="0">
                <a:latin typeface="宋体"/>
                <a:cs typeface="宋体"/>
              </a:rPr>
              <a:t>③</a:t>
            </a:r>
            <a:r>
              <a:rPr lang="zh-CN" altLang="zh-CN" b="1" kern="100" dirty="0">
                <a:latin typeface="Times New Roman"/>
                <a:ea typeface="方正细黑一简体"/>
                <a:cs typeface="Times New Roman"/>
              </a:rPr>
              <a:t>无产阶级和资产阶级的利益是根本对立的　</a:t>
            </a:r>
            <a:endParaRPr lang="zh-CN" altLang="zh-CN" sz="1050" kern="100" dirty="0">
              <a:latin typeface="宋体"/>
              <a:cs typeface="Courier New"/>
            </a:endParaRPr>
          </a:p>
          <a:p>
            <a:pPr indent="713740" algn="just">
              <a:tabLst>
                <a:tab pos="5311140" algn="l"/>
              </a:tabLst>
            </a:pPr>
            <a:r>
              <a:rPr lang="zh-CN" altLang="zh-CN" b="1" kern="100" dirty="0">
                <a:latin typeface="宋体"/>
                <a:cs typeface="宋体"/>
              </a:rPr>
              <a:t>④</a:t>
            </a:r>
            <a:r>
              <a:rPr lang="zh-CN" altLang="zh-CN" b="1" kern="100" dirty="0">
                <a:latin typeface="Times New Roman"/>
                <a:ea typeface="方正细黑一简体"/>
                <a:cs typeface="Times New Roman"/>
              </a:rPr>
              <a:t>资本主义的基本矛盾是可以调和的</a:t>
            </a:r>
            <a:endParaRPr lang="zh-CN" altLang="zh-CN" sz="1050" kern="100" dirty="0">
              <a:latin typeface="宋体"/>
              <a:cs typeface="Courier New"/>
            </a:endParaRPr>
          </a:p>
          <a:p>
            <a:pPr indent="713740" algn="just">
              <a:tabLst>
                <a:tab pos="5311140" algn="l"/>
              </a:tabLst>
            </a:pP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a:t>
            </a:r>
            <a:r>
              <a:rPr lang="zh-CN" altLang="zh-CN" b="1" kern="100" dirty="0">
                <a:latin typeface="宋体"/>
                <a:cs typeface="宋体"/>
              </a:rPr>
              <a:t>①②</a:t>
            </a:r>
            <a:r>
              <a:rPr lang="en-US" altLang="zh-CN" b="1" kern="100" dirty="0">
                <a:latin typeface="Times New Roman"/>
                <a:ea typeface="方正细黑一简体"/>
                <a:cs typeface="Courier New"/>
              </a:rPr>
              <a:t>  </a:t>
            </a:r>
            <a:r>
              <a:rPr lang="en-US" altLang="zh-CN" b="1" kern="100" dirty="0" smtClean="0">
                <a:latin typeface="Times New Roman"/>
                <a:ea typeface="方正细黑一简体"/>
                <a:cs typeface="Courier New"/>
              </a:rPr>
              <a:t>	B</a:t>
            </a:r>
            <a:r>
              <a:rPr lang="zh-CN" altLang="zh-CN" b="1" kern="100" dirty="0">
                <a:latin typeface="Times New Roman"/>
                <a:ea typeface="方正细黑一简体"/>
                <a:cs typeface="Times New Roman"/>
              </a:rPr>
              <a:t>．</a:t>
            </a:r>
            <a:r>
              <a:rPr lang="zh-CN" altLang="zh-CN" b="1" kern="100" dirty="0">
                <a:latin typeface="宋体"/>
                <a:cs typeface="宋体"/>
              </a:rPr>
              <a:t>①③</a:t>
            </a:r>
            <a:r>
              <a:rPr lang="en-US" altLang="zh-CN" b="1" kern="100" dirty="0">
                <a:latin typeface="Times New Roman"/>
                <a:ea typeface="方正细黑一简体"/>
                <a:cs typeface="Courier New"/>
              </a:rPr>
              <a:t>  </a:t>
            </a:r>
            <a:endParaRPr lang="zh-CN" altLang="zh-CN" sz="1050" kern="100" dirty="0">
              <a:latin typeface="宋体"/>
              <a:cs typeface="Courier New"/>
            </a:endParaRPr>
          </a:p>
          <a:p>
            <a:pPr indent="713740" algn="just">
              <a:tabLst>
                <a:tab pos="5311140" algn="l"/>
              </a:tabLst>
            </a:pPr>
            <a:r>
              <a:rPr lang="en-US" altLang="zh-CN" b="1" kern="100" dirty="0">
                <a:latin typeface="Times New Roman"/>
                <a:ea typeface="方正细黑一简体"/>
                <a:cs typeface="Courier New"/>
              </a:rPr>
              <a:t>C</a:t>
            </a:r>
            <a:r>
              <a:rPr lang="zh-CN" altLang="zh-CN" b="1" kern="100" dirty="0">
                <a:latin typeface="Times New Roman"/>
                <a:ea typeface="方正细黑一简体"/>
                <a:cs typeface="Times New Roman"/>
              </a:rPr>
              <a:t>．</a:t>
            </a:r>
            <a:r>
              <a:rPr lang="zh-CN" altLang="zh-CN" b="1" kern="100" dirty="0">
                <a:latin typeface="宋体"/>
                <a:cs typeface="宋体"/>
              </a:rPr>
              <a:t>②④</a:t>
            </a:r>
            <a:r>
              <a:rPr lang="en-US" altLang="zh-CN" b="1" kern="100" dirty="0">
                <a:latin typeface="Times New Roman"/>
                <a:ea typeface="方正细黑一简体"/>
                <a:cs typeface="Courier New"/>
              </a:rPr>
              <a:t>  	D</a:t>
            </a:r>
            <a:r>
              <a:rPr lang="zh-CN" altLang="zh-CN" b="1" kern="100" dirty="0">
                <a:latin typeface="Times New Roman"/>
                <a:ea typeface="方正细黑一简体"/>
                <a:cs typeface="Times New Roman"/>
              </a:rPr>
              <a:t>．</a:t>
            </a:r>
            <a:r>
              <a:rPr lang="zh-CN" altLang="zh-CN" b="1" kern="100" dirty="0">
                <a:latin typeface="宋体"/>
                <a:cs typeface="宋体"/>
              </a:rPr>
              <a:t>③④</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1003362234"/>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p:txBody>
          <a:bodyPr/>
          <a:lstStyle/>
          <a:p>
            <a:pPr indent="713740" algn="just">
              <a:tabLst>
                <a:tab pos="5311140" algn="l"/>
              </a:tabLst>
            </a:pPr>
            <a:r>
              <a:rPr lang="zh-CN" altLang="zh-CN" b="1" kern="100" dirty="0">
                <a:solidFill>
                  <a:srgbClr val="FF0000"/>
                </a:solidFill>
                <a:latin typeface="Times New Roman"/>
                <a:ea typeface="方正细黑一简体"/>
                <a:cs typeface="Times New Roman"/>
              </a:rPr>
              <a:t>答案：</a:t>
            </a:r>
            <a:r>
              <a:rPr lang="en-US" altLang="zh-CN" b="1" kern="100" dirty="0">
                <a:latin typeface="Times New Roman"/>
                <a:ea typeface="方正细黑一简体"/>
                <a:cs typeface="Courier New"/>
              </a:rPr>
              <a:t>B</a:t>
            </a:r>
            <a:endParaRPr lang="zh-CN" altLang="zh-CN" sz="1050" kern="100" dirty="0">
              <a:latin typeface="宋体"/>
              <a:cs typeface="Courier New"/>
            </a:endParaRPr>
          </a:p>
          <a:p>
            <a:pPr indent="713740" algn="just">
              <a:tabLst>
                <a:tab pos="5311140" algn="l"/>
              </a:tabLst>
            </a:pPr>
            <a:r>
              <a:rPr lang="zh-CN" altLang="zh-CN" b="1" kern="100" dirty="0">
                <a:solidFill>
                  <a:srgbClr val="FF0000"/>
                </a:solidFill>
                <a:latin typeface="Times New Roman"/>
                <a:ea typeface="方正细黑一简体"/>
                <a:cs typeface="Times New Roman"/>
              </a:rPr>
              <a:t>解析：</a:t>
            </a:r>
            <a:r>
              <a:rPr lang="zh-CN" altLang="zh-CN" b="1" kern="100" dirty="0">
                <a:latin typeface="Times New Roman"/>
                <a:ea typeface="方正细黑一简体"/>
                <a:cs typeface="Times New Roman"/>
              </a:rPr>
              <a:t>材料说明资产阶级对工人剩余价值的占有具有隐蔽性，无产阶级和资产阶级的利益是根本对立的，</a:t>
            </a:r>
            <a:r>
              <a:rPr lang="zh-CN" altLang="zh-CN" b="1" kern="100" dirty="0">
                <a:latin typeface="宋体"/>
                <a:cs typeface="宋体"/>
              </a:rPr>
              <a:t>①③</a:t>
            </a:r>
            <a:r>
              <a:rPr lang="zh-CN" altLang="zh-CN" b="1" kern="100" dirty="0">
                <a:latin typeface="Times New Roman"/>
                <a:ea typeface="方正细黑一简体"/>
                <a:cs typeface="Times New Roman"/>
              </a:rPr>
              <a:t>符合题意；资产阶级缓和阶级矛盾的措施，没有也不可能改变资本主义私有制及其剥削关系，资本主义的基本矛盾是不可调和的，</a:t>
            </a:r>
            <a:r>
              <a:rPr lang="zh-CN" altLang="zh-CN" b="1" kern="100" dirty="0">
                <a:latin typeface="宋体"/>
                <a:cs typeface="宋体"/>
              </a:rPr>
              <a:t>②④</a:t>
            </a:r>
            <a:r>
              <a:rPr lang="zh-CN" altLang="zh-CN" b="1" kern="100" dirty="0">
                <a:latin typeface="Times New Roman"/>
                <a:ea typeface="方正细黑一简体"/>
                <a:cs typeface="Times New Roman"/>
              </a:rPr>
              <a:t>错误。</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14133649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wipe(down)">
                                      <p:cBhvr>
                                        <p:cTn id="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96987" y="116632"/>
            <a:ext cx="10975658" cy="4525963"/>
          </a:xfrm>
        </p:spPr>
        <p:txBody>
          <a:bodyPr/>
          <a:lstStyle/>
          <a:p>
            <a:pPr indent="713740" algn="ctr">
              <a:tabLst>
                <a:tab pos="5311140" algn="l"/>
              </a:tabLst>
            </a:pPr>
            <a:r>
              <a:rPr lang="zh-CN" altLang="zh-CN" sz="3000" b="1" kern="100" dirty="0">
                <a:solidFill>
                  <a:schemeClr val="accent6">
                    <a:lumMod val="75000"/>
                  </a:schemeClr>
                </a:solidFill>
                <a:latin typeface="Times New Roman"/>
                <a:ea typeface="方正细黑一简体"/>
                <a:cs typeface="Times New Roman"/>
              </a:rPr>
              <a:t>框内综合</a:t>
            </a:r>
            <a:r>
              <a:rPr lang="en-US" altLang="zh-CN" sz="3000" b="1" kern="100" dirty="0">
                <a:solidFill>
                  <a:schemeClr val="accent6">
                    <a:lumMod val="75000"/>
                  </a:schemeClr>
                </a:solidFill>
                <a:latin typeface="Times New Roman"/>
                <a:ea typeface="方正细黑一简体"/>
                <a:cs typeface="Courier New"/>
              </a:rPr>
              <a:t>——</a:t>
            </a:r>
            <a:r>
              <a:rPr lang="zh-CN" altLang="zh-CN" sz="3000" b="1" kern="100" dirty="0">
                <a:solidFill>
                  <a:schemeClr val="accent6">
                    <a:lumMod val="75000"/>
                  </a:schemeClr>
                </a:solidFill>
                <a:latin typeface="Times New Roman"/>
                <a:ea typeface="方正细黑一简体"/>
                <a:cs typeface="Times New Roman"/>
              </a:rPr>
              <a:t>结合社会发展的具体实例区分不同社会形态的生产力和生产关系</a:t>
            </a:r>
            <a:endParaRPr lang="zh-CN" altLang="zh-CN" sz="3000" kern="100" dirty="0">
              <a:solidFill>
                <a:schemeClr val="accent6">
                  <a:lumMod val="75000"/>
                </a:schemeClr>
              </a:solidFill>
              <a:latin typeface="宋体"/>
              <a:cs typeface="Courier New"/>
            </a:endParaRPr>
          </a:p>
          <a:p>
            <a:pPr indent="713740" algn="just">
              <a:tabLst>
                <a:tab pos="5311140" algn="l"/>
              </a:tabLst>
            </a:pPr>
            <a:r>
              <a:rPr lang="zh-CN" altLang="zh-CN" b="1" kern="100" dirty="0">
                <a:solidFill>
                  <a:srgbClr val="0000FF"/>
                </a:solidFill>
                <a:latin typeface="Times New Roman"/>
                <a:ea typeface="方正细黑一简体"/>
                <a:cs typeface="Times New Roman"/>
              </a:rPr>
              <a:t>问题的发现、分析与解决</a:t>
            </a:r>
            <a:endParaRPr lang="zh-CN" altLang="zh-CN" sz="1050" kern="100" dirty="0">
              <a:latin typeface="宋体"/>
              <a:cs typeface="Courier New"/>
            </a:endParaRPr>
          </a:p>
          <a:p>
            <a:pPr indent="713740" algn="just">
              <a:tabLst>
                <a:tab pos="5311140" algn="l"/>
              </a:tabLst>
            </a:pPr>
            <a:r>
              <a:rPr lang="zh-CN" altLang="zh-CN" b="1" kern="100" dirty="0">
                <a:latin typeface="Times New Roman"/>
                <a:ea typeface="方正细黑一简体"/>
                <a:cs typeface="Times New Roman"/>
              </a:rPr>
              <a:t>某校举办了一次有关</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人类社会形态演变</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的主题交流活动。下面是一位同学展示的四组主题图片。</a:t>
            </a:r>
            <a:endParaRPr lang="zh-CN" altLang="zh-CN" sz="1050" kern="100" dirty="0">
              <a:latin typeface="宋体"/>
              <a:cs typeface="Courier New"/>
            </a:endParaRPr>
          </a:p>
          <a:p>
            <a:endParaRPr lang="zh-CN" altLang="en-US" dirty="0"/>
          </a:p>
        </p:txBody>
      </p:sp>
      <p:pic>
        <p:nvPicPr>
          <p:cNvPr id="16386" name="Picture 2" descr="2023XKCZZBY-1.TIF"/>
          <p:cNvPicPr>
            <a:picLocks noChangeAspect="1" noChangeArrowheads="1"/>
          </p:cNvPicPr>
          <p:nvPr/>
        </p:nvPicPr>
        <p:blipFill>
          <a:blip r:embed="rId2" r:link="rId3" cstate="print">
            <a:extLst>
              <a:ext uri="{28A0092B-C50C-407E-A947-70E740481C1C}">
                <a14:useLocalDpi xmlns:a14="http://schemas.microsoft.com/office/drawing/2010/main" val="0"/>
              </a:ext>
            </a:extLst>
          </a:blip>
          <a:srcRect/>
          <a:stretch>
            <a:fillRect/>
          </a:stretch>
        </p:blipFill>
        <p:spPr bwMode="auto">
          <a:xfrm>
            <a:off x="6097587" y="3068960"/>
            <a:ext cx="5472608" cy="36546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03362234"/>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p:txBody>
          <a:bodyPr/>
          <a:lstStyle/>
          <a:p>
            <a:pPr indent="713740" algn="just">
              <a:tabLst>
                <a:tab pos="5311140" algn="l"/>
              </a:tabLst>
            </a:pP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问题探究</a:t>
            </a:r>
            <a:r>
              <a:rPr lang="en-US" altLang="zh-CN" b="1" kern="100" dirty="0">
                <a:solidFill>
                  <a:srgbClr val="7030A0"/>
                </a:solidFill>
                <a:latin typeface="Times New Roman"/>
                <a:ea typeface="方正细黑一简体"/>
                <a:cs typeface="Courier New"/>
              </a:rPr>
              <a:t>]</a:t>
            </a:r>
            <a:endParaRPr lang="zh-CN" altLang="zh-CN" sz="1050" kern="100" dirty="0">
              <a:latin typeface="宋体"/>
              <a:cs typeface="Courier New"/>
            </a:endParaRPr>
          </a:p>
          <a:p>
            <a:pPr indent="713740" algn="just">
              <a:tabLst>
                <a:tab pos="5311140" algn="l"/>
              </a:tabLst>
            </a:pPr>
            <a:r>
              <a:rPr lang="en-US" altLang="zh-CN" b="1" kern="100" dirty="0">
                <a:latin typeface="Times New Roman"/>
                <a:ea typeface="方正细黑一简体"/>
                <a:cs typeface="Courier New"/>
              </a:rPr>
              <a:t>1</a:t>
            </a:r>
            <a:r>
              <a:rPr lang="zh-CN" altLang="zh-CN" b="1" kern="100" dirty="0">
                <a:latin typeface="Times New Roman"/>
                <a:ea typeface="方正细黑一简体"/>
                <a:cs typeface="Times New Roman"/>
              </a:rPr>
              <a:t>．根据所学知识，依次写出材料中四幅图片分别反映的人类社会发展的不同阶段。</a:t>
            </a:r>
            <a:endParaRPr lang="zh-CN" altLang="zh-CN" sz="1050" kern="100" dirty="0">
              <a:latin typeface="宋体"/>
              <a:cs typeface="Courier New"/>
            </a:endParaRPr>
          </a:p>
          <a:p>
            <a:pPr indent="713740" algn="just">
              <a:tabLst>
                <a:tab pos="5311140" algn="l"/>
              </a:tabLst>
            </a:pPr>
            <a:r>
              <a:rPr lang="zh-CN" altLang="zh-CN" b="1" kern="100" dirty="0">
                <a:solidFill>
                  <a:srgbClr val="FF0000"/>
                </a:solidFill>
                <a:latin typeface="Times New Roman"/>
                <a:ea typeface="方正细黑一简体"/>
                <a:cs typeface="Times New Roman"/>
              </a:rPr>
              <a:t>提示：</a:t>
            </a:r>
            <a:r>
              <a:rPr lang="zh-CN" altLang="zh-CN" b="1" kern="100" dirty="0">
                <a:latin typeface="Times New Roman"/>
                <a:ea typeface="方正细黑一简体"/>
                <a:cs typeface="Times New Roman"/>
              </a:rPr>
              <a:t>原始社会，奴隶社会，封建社会，资本主义社会。</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14133649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barn(inVertical)">
                                      <p:cBhvr>
                                        <p:cTn id="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559226"/>
            <a:ext cx="10975658" cy="5678086"/>
          </a:xfrm>
        </p:spPr>
        <p:txBody>
          <a:bodyPr>
            <a:normAutofit/>
          </a:bodyPr>
          <a:lstStyle/>
          <a:p>
            <a:pPr indent="713740" algn="just">
              <a:tabLst>
                <a:tab pos="5311140" algn="l"/>
              </a:tabLst>
            </a:pPr>
            <a:r>
              <a:rPr lang="en-US" altLang="zh-CN" b="1" kern="100" dirty="0">
                <a:latin typeface="Times New Roman"/>
                <a:ea typeface="方正细黑一简体"/>
                <a:cs typeface="Courier New"/>
              </a:rPr>
              <a:t>2</a:t>
            </a:r>
            <a:r>
              <a:rPr lang="zh-CN" altLang="zh-CN" b="1" kern="100" dirty="0">
                <a:latin typeface="Times New Roman"/>
                <a:ea typeface="方正细黑一简体"/>
                <a:cs typeface="Times New Roman"/>
              </a:rPr>
              <a:t>．结合材料，从生产关系的角度分析，场景一所反映的社会形态与其他三个场景所反映的社会形态之间的根本区别是什么？</a:t>
            </a:r>
            <a:endParaRPr lang="zh-CN" altLang="zh-CN" sz="1050" kern="100" dirty="0">
              <a:latin typeface="宋体"/>
              <a:cs typeface="Courier New"/>
            </a:endParaRPr>
          </a:p>
          <a:p>
            <a:pPr indent="713740" algn="just">
              <a:tabLst>
                <a:tab pos="5311140" algn="l"/>
              </a:tabLst>
            </a:pPr>
            <a:r>
              <a:rPr lang="zh-CN" altLang="zh-CN" b="1" kern="100" dirty="0">
                <a:solidFill>
                  <a:srgbClr val="FF0000"/>
                </a:solidFill>
                <a:latin typeface="Times New Roman"/>
                <a:ea typeface="方正细黑一简体"/>
                <a:cs typeface="Times New Roman"/>
              </a:rPr>
              <a:t>提示：</a:t>
            </a:r>
            <a:r>
              <a:rPr lang="zh-CN" altLang="zh-CN" b="1" kern="100" dirty="0">
                <a:latin typeface="Times New Roman"/>
                <a:ea typeface="方正细黑一简体"/>
                <a:cs typeface="Times New Roman"/>
              </a:rPr>
              <a:t>在生产关系中，生产资料所有制是生产关系的基础。原始社会生产资料归氏族成员共同所有，属于生产资料公有制；奴隶社会奴隶主占有生产资料并完全占有奴隶，属于生产资料私有制；封建社会地主占有绝大部分土地，是建立在封建土地所有制基础上的，属于生产资料私有制；资本主义社会资本家占有一切生产资料，是建立在生产资料资本主义私有制基础上的，属于生产资料私有制。</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10033622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wipe(down)">
                                      <p:cBhvr>
                                        <p:cTn id="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1711353"/>
            <a:ext cx="10975658" cy="3373832"/>
          </a:xfrm>
        </p:spPr>
        <p:txBody>
          <a:bodyPr/>
          <a:lstStyle/>
          <a:p>
            <a:pPr indent="713740" algn="just">
              <a:tabLst>
                <a:tab pos="5311140" algn="l"/>
              </a:tabLst>
            </a:pPr>
            <a:r>
              <a:rPr lang="en-US" altLang="zh-CN" b="1" kern="100" dirty="0">
                <a:latin typeface="Times New Roman"/>
                <a:ea typeface="方正细黑一简体"/>
                <a:cs typeface="Courier New"/>
              </a:rPr>
              <a:t>3</a:t>
            </a:r>
            <a:r>
              <a:rPr lang="zh-CN" altLang="zh-CN" b="1" kern="100" dirty="0">
                <a:latin typeface="Times New Roman"/>
                <a:ea typeface="方正细黑一简体"/>
                <a:cs typeface="Times New Roman"/>
              </a:rPr>
              <a:t>．根据材料探究人类社会制度演进背后隐藏的社会发展规律。</a:t>
            </a:r>
            <a:endParaRPr lang="zh-CN" altLang="zh-CN" sz="1050" kern="100" dirty="0">
              <a:latin typeface="宋体"/>
              <a:cs typeface="Courier New"/>
            </a:endParaRPr>
          </a:p>
          <a:p>
            <a:pPr indent="713740" algn="just">
              <a:tabLst>
                <a:tab pos="5311140" algn="l"/>
              </a:tabLst>
            </a:pPr>
            <a:r>
              <a:rPr lang="zh-CN" altLang="zh-CN" b="1" kern="100" dirty="0">
                <a:solidFill>
                  <a:srgbClr val="FF0000"/>
                </a:solidFill>
                <a:latin typeface="Times New Roman"/>
                <a:ea typeface="方正细黑一简体"/>
                <a:cs typeface="Times New Roman"/>
              </a:rPr>
              <a:t>提示：</a:t>
            </a:r>
            <a:r>
              <a:rPr lang="zh-CN" altLang="zh-CN" b="1" kern="100" dirty="0">
                <a:latin typeface="Times New Roman"/>
                <a:ea typeface="方正细黑一简体"/>
                <a:cs typeface="Times New Roman"/>
              </a:rPr>
              <a:t>生产关系一定要适应生产力状况、上层建筑一定要适应经济基础状况，这一规律决定着社会形态的依次形成和更替，推动着人类社会向前发展。</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14133649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barn(inVertical)">
                                      <p:cBhvr>
                                        <p:cTn id="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24979" y="260648"/>
            <a:ext cx="10975658" cy="4525963"/>
          </a:xfrm>
        </p:spPr>
        <p:txBody>
          <a:bodyPr/>
          <a:lstStyle/>
          <a:p>
            <a:pPr indent="713740" algn="just">
              <a:tabLst>
                <a:tab pos="5311140" algn="l"/>
              </a:tabLst>
            </a:pPr>
            <a:r>
              <a:rPr lang="zh-CN" altLang="zh-CN" b="1" kern="100" dirty="0">
                <a:solidFill>
                  <a:srgbClr val="0000FF"/>
                </a:solidFill>
                <a:latin typeface="Times New Roman"/>
                <a:ea typeface="方正细黑一简体"/>
                <a:cs typeface="Times New Roman"/>
              </a:rPr>
              <a:t>思维的贯通、深化与融会</a:t>
            </a:r>
            <a:endParaRPr lang="zh-CN" altLang="zh-CN" sz="1050" kern="100" dirty="0">
              <a:latin typeface="宋体"/>
              <a:cs typeface="Courier New"/>
            </a:endParaRPr>
          </a:p>
          <a:p>
            <a:pPr indent="713740" algn="just">
              <a:tabLst>
                <a:tab pos="5311140" algn="l"/>
              </a:tabLst>
            </a:pPr>
            <a:r>
              <a:rPr lang="zh-CN" altLang="zh-CN" b="1" kern="100" dirty="0">
                <a:solidFill>
                  <a:srgbClr val="0000FF"/>
                </a:solidFill>
                <a:latin typeface="Times New Roman"/>
                <a:ea typeface="方正细黑一简体"/>
                <a:cs typeface="Times New Roman"/>
              </a:rPr>
              <a:t>比较原始社会、奴隶社会、封建社会和资本主义社会</a:t>
            </a:r>
            <a:endParaRPr lang="zh-CN" altLang="zh-CN" sz="1050" kern="100" dirty="0">
              <a:latin typeface="宋体"/>
              <a:cs typeface="Courier New"/>
            </a:endParaRPr>
          </a:p>
          <a:p>
            <a:endParaRPr lang="zh-CN" altLang="en-US" dirty="0"/>
          </a:p>
        </p:txBody>
      </p:sp>
      <p:graphicFrame>
        <p:nvGraphicFramePr>
          <p:cNvPr id="4" name="表格 3"/>
          <p:cNvGraphicFramePr>
            <a:graphicFrameLocks noGrp="1"/>
          </p:cNvGraphicFramePr>
          <p:nvPr>
            <p:extLst>
              <p:ext uri="{D42A27DB-BD31-4B8C-83A1-F6EECF244321}">
                <p14:modId xmlns:p14="http://schemas.microsoft.com/office/powerpoint/2010/main" val="3263426782"/>
              </p:ext>
            </p:extLst>
          </p:nvPr>
        </p:nvGraphicFramePr>
        <p:xfrm>
          <a:off x="264939" y="1828760"/>
          <a:ext cx="11665296" cy="4480560"/>
        </p:xfrm>
        <a:graphic>
          <a:graphicData uri="http://schemas.openxmlformats.org/drawingml/2006/table">
            <a:tbl>
              <a:tblPr/>
              <a:tblGrid>
                <a:gridCol w="648072"/>
                <a:gridCol w="1152128"/>
                <a:gridCol w="2448272"/>
                <a:gridCol w="3024336"/>
                <a:gridCol w="2160240"/>
                <a:gridCol w="2232248"/>
              </a:tblGrid>
              <a:tr h="339447">
                <a:tc gridSpan="2">
                  <a:txBody>
                    <a:bodyPr/>
                    <a:lstStyle/>
                    <a:p>
                      <a:pPr algn="ctr">
                        <a:lnSpc>
                          <a:spcPct val="150000"/>
                        </a:lnSpc>
                        <a:spcAft>
                          <a:spcPts val="0"/>
                        </a:spcAft>
                        <a:tabLst>
                          <a:tab pos="5311140" algn="l"/>
                        </a:tabLst>
                      </a:pPr>
                      <a:r>
                        <a:rPr lang="en-US" sz="2800" b="1" kern="100">
                          <a:effectLst/>
                          <a:latin typeface="Times New Roman"/>
                          <a:ea typeface="方正细黑一简体"/>
                          <a:cs typeface="Courier New"/>
                        </a:rPr>
                        <a:t> </a:t>
                      </a:r>
                      <a:endParaRPr lang="zh-CN" sz="2800" kern="100">
                        <a:effectLst/>
                        <a:latin typeface="宋体"/>
                        <a:cs typeface="Courier New"/>
                      </a:endParaRPr>
                    </a:p>
                  </a:txBody>
                  <a:tcPr marL="12123" marR="1212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zh-CN" altLang="en-US"/>
                    </a:p>
                  </a:txBody>
                  <a:tcPr/>
                </a:tc>
                <a:tc>
                  <a:txBody>
                    <a:bodyPr/>
                    <a:lstStyle/>
                    <a:p>
                      <a:pPr algn="ctr">
                        <a:lnSpc>
                          <a:spcPct val="150000"/>
                        </a:lnSpc>
                        <a:spcAft>
                          <a:spcPts val="0"/>
                        </a:spcAft>
                        <a:tabLst>
                          <a:tab pos="5311140" algn="l"/>
                        </a:tabLst>
                      </a:pPr>
                      <a:r>
                        <a:rPr lang="zh-CN" sz="2800" b="1" kern="100">
                          <a:effectLst/>
                          <a:latin typeface="Times New Roman"/>
                          <a:ea typeface="方正细黑一简体"/>
                          <a:cs typeface="Times New Roman"/>
                        </a:rPr>
                        <a:t>原始社会</a:t>
                      </a:r>
                      <a:endParaRPr lang="zh-CN" sz="2800" kern="100">
                        <a:effectLst/>
                        <a:latin typeface="宋体"/>
                        <a:cs typeface="Courier New"/>
                      </a:endParaRPr>
                    </a:p>
                  </a:txBody>
                  <a:tcPr marL="12123" marR="1212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5311140" algn="l"/>
                        </a:tabLst>
                      </a:pPr>
                      <a:r>
                        <a:rPr lang="zh-CN" sz="2800" b="1" kern="100">
                          <a:effectLst/>
                          <a:latin typeface="Times New Roman"/>
                          <a:ea typeface="方正细黑一简体"/>
                          <a:cs typeface="Times New Roman"/>
                        </a:rPr>
                        <a:t>奴隶社会</a:t>
                      </a:r>
                      <a:endParaRPr lang="zh-CN" sz="2800" kern="100">
                        <a:effectLst/>
                        <a:latin typeface="宋体"/>
                        <a:cs typeface="Courier New"/>
                      </a:endParaRPr>
                    </a:p>
                  </a:txBody>
                  <a:tcPr marL="12123" marR="1212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5311140" algn="l"/>
                        </a:tabLst>
                      </a:pPr>
                      <a:r>
                        <a:rPr lang="zh-CN" sz="2800" b="1" kern="100" dirty="0">
                          <a:effectLst/>
                          <a:latin typeface="Times New Roman"/>
                          <a:ea typeface="方正细黑一简体"/>
                          <a:cs typeface="Times New Roman"/>
                        </a:rPr>
                        <a:t>封建社会</a:t>
                      </a:r>
                      <a:endParaRPr lang="zh-CN" sz="2800" kern="100" dirty="0">
                        <a:effectLst/>
                        <a:latin typeface="宋体"/>
                        <a:cs typeface="Courier New"/>
                      </a:endParaRPr>
                    </a:p>
                  </a:txBody>
                  <a:tcPr marL="12123" marR="1212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5311140" algn="l"/>
                        </a:tabLst>
                      </a:pPr>
                      <a:r>
                        <a:rPr lang="zh-CN" sz="2800" b="1" kern="100">
                          <a:effectLst/>
                          <a:latin typeface="Times New Roman"/>
                          <a:ea typeface="方正细黑一简体"/>
                          <a:cs typeface="Times New Roman"/>
                        </a:rPr>
                        <a:t>资本主义社会</a:t>
                      </a:r>
                      <a:endParaRPr lang="zh-CN" sz="2800" kern="100">
                        <a:effectLst/>
                        <a:latin typeface="宋体"/>
                        <a:cs typeface="Courier New"/>
                      </a:endParaRPr>
                    </a:p>
                  </a:txBody>
                  <a:tcPr marL="12123" marR="1212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39447">
                <a:tc rowSpan="3">
                  <a:txBody>
                    <a:bodyPr/>
                    <a:lstStyle/>
                    <a:p>
                      <a:pPr algn="ctr">
                        <a:lnSpc>
                          <a:spcPct val="150000"/>
                        </a:lnSpc>
                        <a:spcAft>
                          <a:spcPts val="0"/>
                        </a:spcAft>
                        <a:tabLst>
                          <a:tab pos="5311140" algn="l"/>
                        </a:tabLst>
                      </a:pPr>
                      <a:r>
                        <a:rPr lang="zh-CN" sz="2800" b="1" kern="100">
                          <a:effectLst/>
                          <a:latin typeface="Times New Roman"/>
                          <a:ea typeface="方正细黑一简体"/>
                          <a:cs typeface="Times New Roman"/>
                        </a:rPr>
                        <a:t>生产力</a:t>
                      </a:r>
                      <a:endParaRPr lang="zh-CN" sz="2800" kern="100">
                        <a:effectLst/>
                        <a:latin typeface="宋体"/>
                        <a:cs typeface="Courier New"/>
                      </a:endParaRPr>
                    </a:p>
                  </a:txBody>
                  <a:tcPr marL="12123" marR="1212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5311140" algn="l"/>
                        </a:tabLst>
                      </a:pPr>
                      <a:r>
                        <a:rPr lang="zh-CN" sz="2800" b="1" kern="100" dirty="0">
                          <a:effectLst/>
                          <a:latin typeface="Times New Roman"/>
                          <a:ea typeface="方正细黑一简体"/>
                          <a:cs typeface="Times New Roman"/>
                        </a:rPr>
                        <a:t>生</a:t>
                      </a:r>
                      <a:r>
                        <a:rPr lang="zh-CN" sz="2800" b="1" kern="100" dirty="0" smtClean="0">
                          <a:effectLst/>
                          <a:latin typeface="Times New Roman"/>
                          <a:ea typeface="方正细黑一简体"/>
                          <a:cs typeface="Times New Roman"/>
                        </a:rPr>
                        <a:t>产</a:t>
                      </a:r>
                      <a:endParaRPr lang="en-US" altLang="zh-CN" sz="2800" b="1" kern="100" dirty="0" smtClean="0">
                        <a:effectLst/>
                        <a:latin typeface="Times New Roman"/>
                        <a:ea typeface="方正细黑一简体"/>
                        <a:cs typeface="Times New Roman"/>
                      </a:endParaRPr>
                    </a:p>
                    <a:p>
                      <a:pPr algn="ctr">
                        <a:lnSpc>
                          <a:spcPct val="150000"/>
                        </a:lnSpc>
                        <a:spcAft>
                          <a:spcPts val="0"/>
                        </a:spcAft>
                        <a:tabLst>
                          <a:tab pos="5311140" algn="l"/>
                        </a:tabLst>
                      </a:pPr>
                      <a:r>
                        <a:rPr lang="zh-CN" sz="2800" b="1" kern="100" dirty="0" smtClean="0">
                          <a:effectLst/>
                          <a:latin typeface="Times New Roman"/>
                          <a:ea typeface="方正细黑一简体"/>
                          <a:cs typeface="Times New Roman"/>
                        </a:rPr>
                        <a:t>工</a:t>
                      </a:r>
                      <a:r>
                        <a:rPr lang="zh-CN" sz="2800" b="1" kern="100" dirty="0">
                          <a:effectLst/>
                          <a:latin typeface="Times New Roman"/>
                          <a:ea typeface="方正细黑一简体"/>
                          <a:cs typeface="Times New Roman"/>
                        </a:rPr>
                        <a:t>具</a:t>
                      </a:r>
                      <a:endParaRPr lang="zh-CN" sz="2800" kern="100" dirty="0">
                        <a:effectLst/>
                        <a:latin typeface="宋体"/>
                        <a:cs typeface="Courier New"/>
                      </a:endParaRPr>
                    </a:p>
                  </a:txBody>
                  <a:tcPr marL="12123" marR="1212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5311140" algn="l"/>
                        </a:tabLst>
                      </a:pPr>
                      <a:r>
                        <a:rPr lang="zh-CN" sz="2800" b="1" kern="100">
                          <a:effectLst/>
                          <a:latin typeface="Times New Roman"/>
                          <a:ea typeface="方正细黑一简体"/>
                          <a:cs typeface="Times New Roman"/>
                        </a:rPr>
                        <a:t>石器</a:t>
                      </a:r>
                      <a:endParaRPr lang="zh-CN" sz="2800" kern="100">
                        <a:effectLst/>
                        <a:latin typeface="宋体"/>
                        <a:cs typeface="Courier New"/>
                      </a:endParaRPr>
                    </a:p>
                  </a:txBody>
                  <a:tcPr marL="12123" marR="1212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5311140" algn="l"/>
                        </a:tabLst>
                      </a:pPr>
                      <a:r>
                        <a:rPr lang="zh-CN" sz="2800" b="1" kern="100">
                          <a:effectLst/>
                          <a:latin typeface="Times New Roman"/>
                          <a:ea typeface="方正细黑一简体"/>
                          <a:cs typeface="Times New Roman"/>
                        </a:rPr>
                        <a:t>金属工具广泛使用</a:t>
                      </a:r>
                      <a:endParaRPr lang="zh-CN" sz="2800" kern="100">
                        <a:effectLst/>
                        <a:latin typeface="宋体"/>
                        <a:cs typeface="Courier New"/>
                      </a:endParaRPr>
                    </a:p>
                  </a:txBody>
                  <a:tcPr marL="12123" marR="1212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5311140" algn="l"/>
                        </a:tabLst>
                      </a:pPr>
                      <a:r>
                        <a:rPr lang="zh-CN" sz="2800" b="1" kern="100" dirty="0">
                          <a:effectLst/>
                          <a:latin typeface="Times New Roman"/>
                          <a:ea typeface="方正细黑一简体"/>
                          <a:cs typeface="Times New Roman"/>
                        </a:rPr>
                        <a:t>铁制工具</a:t>
                      </a:r>
                      <a:endParaRPr lang="zh-CN" sz="2800" kern="100" dirty="0">
                        <a:effectLst/>
                        <a:latin typeface="宋体"/>
                        <a:cs typeface="Courier New"/>
                      </a:endParaRPr>
                    </a:p>
                  </a:txBody>
                  <a:tcPr marL="12123" marR="1212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5311140" algn="l"/>
                        </a:tabLst>
                      </a:pPr>
                      <a:r>
                        <a:rPr lang="zh-CN" sz="2800" b="1" kern="100">
                          <a:effectLst/>
                          <a:latin typeface="Times New Roman"/>
                          <a:ea typeface="方正细黑一简体"/>
                          <a:cs typeface="Times New Roman"/>
                        </a:rPr>
                        <a:t>机器大工业</a:t>
                      </a:r>
                      <a:endParaRPr lang="zh-CN" sz="2800" kern="100">
                        <a:effectLst/>
                        <a:latin typeface="宋体"/>
                        <a:cs typeface="Courier New"/>
                      </a:endParaRPr>
                    </a:p>
                  </a:txBody>
                  <a:tcPr marL="12123" marR="1212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65745">
                <a:tc vMerge="1">
                  <a:txBody>
                    <a:bodyPr/>
                    <a:lstStyle/>
                    <a:p>
                      <a:endParaRPr lang="zh-CN" altLang="en-US"/>
                    </a:p>
                  </a:txBody>
                  <a:tcPr/>
                </a:tc>
                <a:tc>
                  <a:txBody>
                    <a:bodyPr/>
                    <a:lstStyle/>
                    <a:p>
                      <a:pPr algn="ctr">
                        <a:lnSpc>
                          <a:spcPct val="150000"/>
                        </a:lnSpc>
                        <a:spcAft>
                          <a:spcPts val="0"/>
                        </a:spcAft>
                        <a:tabLst>
                          <a:tab pos="5311140" algn="l"/>
                        </a:tabLst>
                      </a:pPr>
                      <a:r>
                        <a:rPr lang="zh-CN" sz="2800" b="1" kern="100" dirty="0">
                          <a:effectLst/>
                          <a:latin typeface="Times New Roman"/>
                          <a:ea typeface="方正细黑一简体"/>
                          <a:cs typeface="Times New Roman"/>
                        </a:rPr>
                        <a:t>劳</a:t>
                      </a:r>
                      <a:r>
                        <a:rPr lang="zh-CN" sz="2800" b="1" kern="100" dirty="0" smtClean="0">
                          <a:effectLst/>
                          <a:latin typeface="Times New Roman"/>
                          <a:ea typeface="方正细黑一简体"/>
                          <a:cs typeface="Times New Roman"/>
                        </a:rPr>
                        <a:t>动</a:t>
                      </a:r>
                      <a:endParaRPr lang="en-US" altLang="zh-CN" sz="2800" b="1" kern="100" dirty="0" smtClean="0">
                        <a:effectLst/>
                        <a:latin typeface="Times New Roman"/>
                        <a:ea typeface="方正细黑一简体"/>
                        <a:cs typeface="Times New Roman"/>
                      </a:endParaRPr>
                    </a:p>
                    <a:p>
                      <a:pPr algn="ctr">
                        <a:lnSpc>
                          <a:spcPct val="150000"/>
                        </a:lnSpc>
                        <a:spcAft>
                          <a:spcPts val="0"/>
                        </a:spcAft>
                        <a:tabLst>
                          <a:tab pos="5311140" algn="l"/>
                        </a:tabLst>
                      </a:pPr>
                      <a:r>
                        <a:rPr lang="zh-CN" sz="2800" b="1" kern="100" dirty="0" smtClean="0">
                          <a:effectLst/>
                          <a:latin typeface="Times New Roman"/>
                          <a:ea typeface="方正细黑一简体"/>
                          <a:cs typeface="Times New Roman"/>
                        </a:rPr>
                        <a:t>对</a:t>
                      </a:r>
                      <a:r>
                        <a:rPr lang="zh-CN" sz="2800" b="1" kern="100" dirty="0">
                          <a:effectLst/>
                          <a:latin typeface="Times New Roman"/>
                          <a:ea typeface="方正细黑一简体"/>
                          <a:cs typeface="Times New Roman"/>
                        </a:rPr>
                        <a:t>象</a:t>
                      </a:r>
                      <a:endParaRPr lang="zh-CN" sz="2800" kern="100" dirty="0">
                        <a:effectLst/>
                        <a:latin typeface="宋体"/>
                        <a:cs typeface="Courier New"/>
                      </a:endParaRPr>
                    </a:p>
                  </a:txBody>
                  <a:tcPr marL="12123" marR="1212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5311140" algn="l"/>
                        </a:tabLst>
                      </a:pPr>
                      <a:r>
                        <a:rPr lang="zh-CN" sz="2800" b="1" kern="100">
                          <a:effectLst/>
                          <a:latin typeface="Times New Roman"/>
                          <a:ea typeface="方正细黑一简体"/>
                          <a:cs typeface="Times New Roman"/>
                        </a:rPr>
                        <a:t>天然食物，原始畜牧农耕</a:t>
                      </a:r>
                      <a:endParaRPr lang="zh-CN" sz="2800" kern="100">
                        <a:effectLst/>
                        <a:latin typeface="宋体"/>
                        <a:cs typeface="Courier New"/>
                      </a:endParaRPr>
                    </a:p>
                  </a:txBody>
                  <a:tcPr marL="12123" marR="1212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5311140" algn="l"/>
                        </a:tabLst>
                      </a:pPr>
                      <a:r>
                        <a:rPr lang="zh-CN" sz="2800" b="1" kern="100" dirty="0">
                          <a:effectLst/>
                          <a:latin typeface="Times New Roman"/>
                          <a:ea typeface="方正细黑一简体"/>
                          <a:cs typeface="Times New Roman"/>
                        </a:rPr>
                        <a:t>手工业出现，商业发展，城市出现</a:t>
                      </a:r>
                      <a:endParaRPr lang="zh-CN" sz="2800" kern="100" dirty="0">
                        <a:effectLst/>
                        <a:latin typeface="宋体"/>
                        <a:cs typeface="Courier New"/>
                      </a:endParaRPr>
                    </a:p>
                  </a:txBody>
                  <a:tcPr marL="12123" marR="1212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5311140" algn="l"/>
                        </a:tabLst>
                      </a:pPr>
                      <a:r>
                        <a:rPr lang="zh-CN" sz="2800" b="1" kern="100">
                          <a:effectLst/>
                          <a:latin typeface="Times New Roman"/>
                          <a:ea typeface="方正细黑一简体"/>
                          <a:cs typeface="Times New Roman"/>
                        </a:rPr>
                        <a:t>范围扩大</a:t>
                      </a:r>
                      <a:endParaRPr lang="zh-CN" sz="2800" kern="100">
                        <a:effectLst/>
                        <a:latin typeface="宋体"/>
                        <a:cs typeface="Courier New"/>
                      </a:endParaRPr>
                    </a:p>
                  </a:txBody>
                  <a:tcPr marL="12123" marR="1212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5311140" algn="l"/>
                        </a:tabLst>
                      </a:pPr>
                      <a:r>
                        <a:rPr lang="zh-CN" sz="2800" b="1" kern="100">
                          <a:effectLst/>
                          <a:latin typeface="Times New Roman"/>
                          <a:ea typeface="方正细黑一简体"/>
                          <a:cs typeface="Times New Roman"/>
                        </a:rPr>
                        <a:t>范围扩大</a:t>
                      </a:r>
                      <a:endParaRPr lang="zh-CN" sz="2800" kern="100">
                        <a:effectLst/>
                        <a:latin typeface="宋体"/>
                        <a:cs typeface="Courier New"/>
                      </a:endParaRPr>
                    </a:p>
                  </a:txBody>
                  <a:tcPr marL="12123" marR="1212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52596">
                <a:tc vMerge="1">
                  <a:txBody>
                    <a:bodyPr/>
                    <a:lstStyle/>
                    <a:p>
                      <a:endParaRPr lang="zh-CN" altLang="en-US"/>
                    </a:p>
                  </a:txBody>
                  <a:tcPr/>
                </a:tc>
                <a:tc>
                  <a:txBody>
                    <a:bodyPr/>
                    <a:lstStyle/>
                    <a:p>
                      <a:pPr algn="ctr">
                        <a:lnSpc>
                          <a:spcPct val="150000"/>
                        </a:lnSpc>
                        <a:spcAft>
                          <a:spcPts val="0"/>
                        </a:spcAft>
                        <a:tabLst>
                          <a:tab pos="5311140" algn="l"/>
                        </a:tabLst>
                      </a:pPr>
                      <a:r>
                        <a:rPr lang="zh-CN" sz="2800" b="1" kern="100">
                          <a:effectLst/>
                          <a:latin typeface="Times New Roman"/>
                          <a:ea typeface="方正细黑一简体"/>
                          <a:cs typeface="Times New Roman"/>
                        </a:rPr>
                        <a:t>劳动者</a:t>
                      </a:r>
                      <a:endParaRPr lang="zh-CN" sz="2800" kern="100">
                        <a:effectLst/>
                        <a:latin typeface="宋体"/>
                        <a:cs typeface="Courier New"/>
                      </a:endParaRPr>
                    </a:p>
                  </a:txBody>
                  <a:tcPr marL="12123" marR="1212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5311140" algn="l"/>
                        </a:tabLst>
                      </a:pPr>
                      <a:r>
                        <a:rPr lang="zh-CN" sz="2800" b="1" kern="100">
                          <a:effectLst/>
                          <a:latin typeface="Times New Roman"/>
                          <a:ea typeface="方正细黑一简体"/>
                          <a:cs typeface="Times New Roman"/>
                        </a:rPr>
                        <a:t>劳动技能低下</a:t>
                      </a:r>
                      <a:endParaRPr lang="zh-CN" sz="2800" kern="100">
                        <a:effectLst/>
                        <a:latin typeface="宋体"/>
                        <a:cs typeface="Courier New"/>
                      </a:endParaRPr>
                    </a:p>
                  </a:txBody>
                  <a:tcPr marL="12123" marR="1212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5311140" algn="l"/>
                        </a:tabLst>
                      </a:pPr>
                      <a:r>
                        <a:rPr lang="zh-CN" sz="2800" b="1" kern="100" dirty="0">
                          <a:effectLst/>
                          <a:latin typeface="Times New Roman"/>
                          <a:ea typeface="方正细黑一简体"/>
                          <a:cs typeface="Times New Roman"/>
                        </a:rPr>
                        <a:t>脑体分工，出</a:t>
                      </a:r>
                      <a:r>
                        <a:rPr lang="zh-CN" sz="2800" b="1" kern="100" dirty="0" smtClean="0">
                          <a:effectLst/>
                          <a:latin typeface="Times New Roman"/>
                          <a:ea typeface="方正细黑一简体"/>
                          <a:cs typeface="Times New Roman"/>
                        </a:rPr>
                        <a:t>现</a:t>
                      </a:r>
                      <a:endParaRPr lang="en-US" altLang="zh-CN" sz="2800" b="1" kern="100" dirty="0" smtClean="0">
                        <a:effectLst/>
                        <a:latin typeface="Times New Roman"/>
                        <a:ea typeface="方正细黑一简体"/>
                        <a:cs typeface="Times New Roman"/>
                      </a:endParaRPr>
                    </a:p>
                    <a:p>
                      <a:pPr algn="ctr">
                        <a:lnSpc>
                          <a:spcPct val="150000"/>
                        </a:lnSpc>
                        <a:spcAft>
                          <a:spcPts val="0"/>
                        </a:spcAft>
                        <a:tabLst>
                          <a:tab pos="5311140" algn="l"/>
                        </a:tabLst>
                      </a:pPr>
                      <a:r>
                        <a:rPr lang="zh-CN" sz="2800" b="1" kern="100" dirty="0" smtClean="0">
                          <a:effectLst/>
                          <a:latin typeface="Times New Roman"/>
                          <a:ea typeface="方正细黑一简体"/>
                          <a:cs typeface="Times New Roman"/>
                        </a:rPr>
                        <a:t>文</a:t>
                      </a:r>
                      <a:r>
                        <a:rPr lang="zh-CN" sz="2800" b="1" kern="100" dirty="0">
                          <a:effectLst/>
                          <a:latin typeface="Times New Roman"/>
                          <a:ea typeface="方正细黑一简体"/>
                          <a:cs typeface="Times New Roman"/>
                        </a:rPr>
                        <a:t>字</a:t>
                      </a:r>
                      <a:endParaRPr lang="zh-CN" sz="2800" kern="100" dirty="0">
                        <a:effectLst/>
                        <a:latin typeface="宋体"/>
                        <a:cs typeface="Courier New"/>
                      </a:endParaRPr>
                    </a:p>
                  </a:txBody>
                  <a:tcPr marL="12123" marR="1212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5311140" algn="l"/>
                        </a:tabLst>
                      </a:pPr>
                      <a:r>
                        <a:rPr lang="zh-CN" sz="2800" b="1" kern="100" dirty="0">
                          <a:effectLst/>
                          <a:latin typeface="Times New Roman"/>
                          <a:ea typeface="方正细黑一简体"/>
                          <a:cs typeface="Times New Roman"/>
                        </a:rPr>
                        <a:t>农民农</a:t>
                      </a:r>
                      <a:r>
                        <a:rPr lang="zh-CN" sz="2800" b="1" kern="100" dirty="0" smtClean="0">
                          <a:effectLst/>
                          <a:latin typeface="Times New Roman"/>
                          <a:ea typeface="方正细黑一简体"/>
                          <a:cs typeface="Times New Roman"/>
                        </a:rPr>
                        <a:t>耕</a:t>
                      </a:r>
                      <a:endParaRPr lang="en-US" altLang="zh-CN" sz="2800" b="1" kern="100" dirty="0" smtClean="0">
                        <a:effectLst/>
                        <a:latin typeface="Times New Roman"/>
                        <a:ea typeface="方正细黑一简体"/>
                        <a:cs typeface="Times New Roman"/>
                      </a:endParaRPr>
                    </a:p>
                    <a:p>
                      <a:pPr algn="ctr">
                        <a:lnSpc>
                          <a:spcPct val="150000"/>
                        </a:lnSpc>
                        <a:spcAft>
                          <a:spcPts val="0"/>
                        </a:spcAft>
                        <a:tabLst>
                          <a:tab pos="5311140" algn="l"/>
                        </a:tabLst>
                      </a:pPr>
                      <a:r>
                        <a:rPr lang="zh-CN" sz="2800" b="1" kern="100" dirty="0" smtClean="0">
                          <a:effectLst/>
                          <a:latin typeface="Times New Roman"/>
                          <a:ea typeface="方正细黑一简体"/>
                          <a:cs typeface="Times New Roman"/>
                        </a:rPr>
                        <a:t>技</a:t>
                      </a:r>
                      <a:r>
                        <a:rPr lang="zh-CN" sz="2800" b="1" kern="100" dirty="0">
                          <a:effectLst/>
                          <a:latin typeface="Times New Roman"/>
                          <a:ea typeface="方正细黑一简体"/>
                          <a:cs typeface="Times New Roman"/>
                        </a:rPr>
                        <a:t>术进步</a:t>
                      </a:r>
                      <a:endParaRPr lang="zh-CN" sz="2800" kern="100" dirty="0">
                        <a:effectLst/>
                        <a:latin typeface="宋体"/>
                        <a:cs typeface="Courier New"/>
                      </a:endParaRPr>
                    </a:p>
                  </a:txBody>
                  <a:tcPr marL="12123" marR="1212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5311140" algn="l"/>
                        </a:tabLst>
                      </a:pPr>
                      <a:r>
                        <a:rPr lang="zh-CN" sz="2800" b="1" kern="100" dirty="0">
                          <a:effectLst/>
                          <a:latin typeface="Times New Roman"/>
                          <a:ea typeface="方正细黑一简体"/>
                          <a:cs typeface="Times New Roman"/>
                        </a:rPr>
                        <a:t>工人劳动技能提高</a:t>
                      </a:r>
                      <a:endParaRPr lang="zh-CN" sz="2800" kern="100" dirty="0">
                        <a:effectLst/>
                        <a:latin typeface="宋体"/>
                        <a:cs typeface="Courier New"/>
                      </a:endParaRPr>
                    </a:p>
                  </a:txBody>
                  <a:tcPr marL="12123" marR="1212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1003362234"/>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内容占位符 1"/>
          <p:cNvGraphicFramePr>
            <a:graphicFrameLocks noGrp="1"/>
          </p:cNvGraphicFramePr>
          <p:nvPr>
            <p:ph idx="1"/>
            <p:extLst>
              <p:ext uri="{D42A27DB-BD31-4B8C-83A1-F6EECF244321}">
                <p14:modId xmlns:p14="http://schemas.microsoft.com/office/powerpoint/2010/main" val="4029099169"/>
              </p:ext>
            </p:extLst>
          </p:nvPr>
        </p:nvGraphicFramePr>
        <p:xfrm>
          <a:off x="609600" y="1135063"/>
          <a:ext cx="11032603" cy="4480560"/>
        </p:xfrm>
        <a:graphic>
          <a:graphicData uri="http://schemas.openxmlformats.org/drawingml/2006/table">
            <a:tbl>
              <a:tblPr/>
              <a:tblGrid>
                <a:gridCol w="663451"/>
                <a:gridCol w="1656184"/>
                <a:gridCol w="1512168"/>
                <a:gridCol w="2952328"/>
                <a:gridCol w="2592288"/>
                <a:gridCol w="1656184"/>
              </a:tblGrid>
              <a:tr h="792044">
                <a:tc rowSpan="2">
                  <a:txBody>
                    <a:bodyPr/>
                    <a:lstStyle/>
                    <a:p>
                      <a:pPr algn="ctr">
                        <a:lnSpc>
                          <a:spcPct val="150000"/>
                        </a:lnSpc>
                        <a:spcAft>
                          <a:spcPts val="0"/>
                        </a:spcAft>
                        <a:tabLst>
                          <a:tab pos="5311140" algn="l"/>
                        </a:tabLst>
                      </a:pPr>
                      <a:r>
                        <a:rPr lang="zh-CN" sz="2800" b="1" kern="100" dirty="0">
                          <a:effectLst/>
                          <a:latin typeface="Times New Roman"/>
                          <a:ea typeface="方正细黑一简体"/>
                          <a:cs typeface="Times New Roman"/>
                        </a:rPr>
                        <a:t>生产关系</a:t>
                      </a:r>
                      <a:endParaRPr lang="zh-CN" sz="2800" kern="100" dirty="0">
                        <a:effectLst/>
                        <a:latin typeface="宋体"/>
                        <a:cs typeface="Courier New"/>
                      </a:endParaRPr>
                    </a:p>
                  </a:txBody>
                  <a:tcPr marL="12123" marR="1212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50000"/>
                        </a:lnSpc>
                        <a:spcAft>
                          <a:spcPts val="0"/>
                        </a:spcAft>
                        <a:tabLst>
                          <a:tab pos="5311140" algn="l"/>
                        </a:tabLst>
                      </a:pPr>
                      <a:r>
                        <a:rPr lang="zh-CN" sz="2800" b="1" kern="100" dirty="0">
                          <a:effectLst/>
                          <a:latin typeface="Times New Roman"/>
                          <a:ea typeface="方正细黑一简体"/>
                          <a:cs typeface="Times New Roman"/>
                        </a:rPr>
                        <a:t>生产资料所有制</a:t>
                      </a:r>
                      <a:endParaRPr lang="zh-CN" sz="2800" kern="100" dirty="0">
                        <a:effectLst/>
                        <a:latin typeface="宋体"/>
                        <a:cs typeface="Courier New"/>
                      </a:endParaRPr>
                    </a:p>
                  </a:txBody>
                  <a:tcPr marL="12123" marR="1212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5311140" algn="l"/>
                        </a:tabLst>
                      </a:pPr>
                      <a:r>
                        <a:rPr lang="zh-CN" sz="2800" b="1" kern="100" dirty="0">
                          <a:effectLst/>
                          <a:latin typeface="Times New Roman"/>
                          <a:ea typeface="方正细黑一简体"/>
                          <a:cs typeface="Times New Roman"/>
                        </a:rPr>
                        <a:t>共同占有生产资料</a:t>
                      </a:r>
                      <a:endParaRPr lang="zh-CN" sz="2800" kern="100" dirty="0">
                        <a:effectLst/>
                        <a:latin typeface="宋体"/>
                        <a:cs typeface="Courier New"/>
                      </a:endParaRPr>
                    </a:p>
                  </a:txBody>
                  <a:tcPr marL="12123" marR="1212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5311140" algn="l"/>
                        </a:tabLst>
                      </a:pPr>
                      <a:r>
                        <a:rPr lang="zh-CN" sz="2800" b="1" kern="100" dirty="0">
                          <a:effectLst/>
                          <a:latin typeface="Times New Roman"/>
                          <a:ea typeface="方正细黑一简体"/>
                          <a:cs typeface="Times New Roman"/>
                        </a:rPr>
                        <a:t>奴隶主占有生产资料</a:t>
                      </a:r>
                      <a:endParaRPr lang="zh-CN" sz="2800" kern="100" dirty="0">
                        <a:effectLst/>
                        <a:latin typeface="宋体"/>
                        <a:cs typeface="Courier New"/>
                      </a:endParaRPr>
                    </a:p>
                  </a:txBody>
                  <a:tcPr marL="12123" marR="1212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5311140" algn="l"/>
                        </a:tabLst>
                      </a:pPr>
                      <a:r>
                        <a:rPr lang="zh-CN" sz="2800" b="1" kern="100">
                          <a:effectLst/>
                          <a:latin typeface="Times New Roman"/>
                          <a:ea typeface="方正细黑一简体"/>
                          <a:cs typeface="Times New Roman"/>
                        </a:rPr>
                        <a:t>地主占有绝大部分土地，农民有部分生产资料</a:t>
                      </a:r>
                      <a:endParaRPr lang="zh-CN" sz="2800" kern="100">
                        <a:effectLst/>
                        <a:latin typeface="宋体"/>
                        <a:cs typeface="Courier New"/>
                      </a:endParaRPr>
                    </a:p>
                  </a:txBody>
                  <a:tcPr marL="12123" marR="1212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5311140" algn="l"/>
                        </a:tabLst>
                      </a:pPr>
                      <a:r>
                        <a:rPr lang="zh-CN" sz="2800" b="1" kern="100">
                          <a:effectLst/>
                          <a:latin typeface="Times New Roman"/>
                          <a:ea typeface="方正细黑一简体"/>
                          <a:cs typeface="Times New Roman"/>
                        </a:rPr>
                        <a:t>资本家占有一切生产资料</a:t>
                      </a:r>
                      <a:endParaRPr lang="zh-CN" sz="2800" kern="100">
                        <a:effectLst/>
                        <a:latin typeface="宋体"/>
                        <a:cs typeface="Courier New"/>
                      </a:endParaRPr>
                    </a:p>
                  </a:txBody>
                  <a:tcPr marL="12123" marR="1212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131491">
                <a:tc vMerge="1">
                  <a:txBody>
                    <a:bodyPr/>
                    <a:lstStyle/>
                    <a:p>
                      <a:endParaRPr lang="zh-CN" altLang="en-US"/>
                    </a:p>
                  </a:txBody>
                  <a:tcPr/>
                </a:tc>
                <a:tc>
                  <a:txBody>
                    <a:bodyPr/>
                    <a:lstStyle/>
                    <a:p>
                      <a:pPr algn="ctr">
                        <a:lnSpc>
                          <a:spcPct val="150000"/>
                        </a:lnSpc>
                        <a:spcAft>
                          <a:spcPts val="0"/>
                        </a:spcAft>
                        <a:tabLst>
                          <a:tab pos="5311140" algn="l"/>
                        </a:tabLst>
                      </a:pPr>
                      <a:r>
                        <a:rPr lang="zh-CN" sz="2800" b="1" kern="100" dirty="0">
                          <a:effectLst/>
                          <a:latin typeface="Times New Roman"/>
                          <a:ea typeface="方正细黑一简体"/>
                          <a:cs typeface="Times New Roman"/>
                        </a:rPr>
                        <a:t>人与人的关系</a:t>
                      </a:r>
                      <a:endParaRPr lang="zh-CN" sz="2800" kern="100" dirty="0">
                        <a:effectLst/>
                        <a:latin typeface="宋体"/>
                        <a:cs typeface="Courier New"/>
                      </a:endParaRPr>
                    </a:p>
                  </a:txBody>
                  <a:tcPr marL="12123" marR="1212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5311140" algn="l"/>
                        </a:tabLst>
                      </a:pPr>
                      <a:r>
                        <a:rPr lang="zh-CN" sz="2800" b="1" kern="100" dirty="0">
                          <a:effectLst/>
                          <a:latin typeface="Times New Roman"/>
                          <a:ea typeface="方正细黑一简体"/>
                          <a:cs typeface="Times New Roman"/>
                        </a:rPr>
                        <a:t>平等互助</a:t>
                      </a:r>
                      <a:endParaRPr lang="zh-CN" sz="2800" kern="100" dirty="0">
                        <a:effectLst/>
                        <a:latin typeface="宋体"/>
                        <a:cs typeface="Courier New"/>
                      </a:endParaRPr>
                    </a:p>
                  </a:txBody>
                  <a:tcPr marL="12123" marR="1212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5311140" algn="l"/>
                        </a:tabLst>
                      </a:pPr>
                      <a:r>
                        <a:rPr lang="zh-CN" sz="2800" b="1" kern="100">
                          <a:effectLst/>
                          <a:latin typeface="Times New Roman"/>
                          <a:ea typeface="方正细黑一简体"/>
                          <a:cs typeface="Times New Roman"/>
                        </a:rPr>
                        <a:t>奴隶主完全占有奴隶，奴隶毫无人身自由，在奴隶主的强制下劳动</a:t>
                      </a:r>
                      <a:endParaRPr lang="zh-CN" sz="2800" kern="100">
                        <a:effectLst/>
                        <a:latin typeface="宋体"/>
                        <a:cs typeface="Courier New"/>
                      </a:endParaRPr>
                    </a:p>
                  </a:txBody>
                  <a:tcPr marL="12123" marR="1212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5311140" algn="l"/>
                        </a:tabLst>
                      </a:pPr>
                      <a:r>
                        <a:rPr lang="zh-CN" sz="2800" b="1" kern="100" dirty="0">
                          <a:effectLst/>
                          <a:latin typeface="Times New Roman"/>
                          <a:ea typeface="方正细黑一简体"/>
                          <a:cs typeface="Times New Roman"/>
                        </a:rPr>
                        <a:t>农民有一定的人身自由，但不得不依附于地主</a:t>
                      </a:r>
                      <a:endParaRPr lang="zh-CN" sz="2800" kern="100" dirty="0">
                        <a:effectLst/>
                        <a:latin typeface="宋体"/>
                        <a:cs typeface="Courier New"/>
                      </a:endParaRPr>
                    </a:p>
                  </a:txBody>
                  <a:tcPr marL="12123" marR="1212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5311140" algn="l"/>
                        </a:tabLst>
                      </a:pPr>
                      <a:r>
                        <a:rPr lang="zh-CN" sz="2800" b="1" kern="100" dirty="0">
                          <a:effectLst/>
                          <a:latin typeface="Times New Roman"/>
                          <a:ea typeface="方正细黑一简体"/>
                          <a:cs typeface="Times New Roman"/>
                        </a:rPr>
                        <a:t>劳动者出卖劳动力，受雇于资本家</a:t>
                      </a:r>
                      <a:endParaRPr lang="zh-CN" sz="2800" kern="100" dirty="0">
                        <a:effectLst/>
                        <a:latin typeface="宋体"/>
                        <a:cs typeface="Courier New"/>
                      </a:endParaRPr>
                    </a:p>
                  </a:txBody>
                  <a:tcPr marL="12123" marR="1212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4" name="矩形 3"/>
          <p:cNvSpPr/>
          <p:nvPr/>
        </p:nvSpPr>
        <p:spPr>
          <a:xfrm>
            <a:off x="1201043" y="548680"/>
            <a:ext cx="906017" cy="523220"/>
          </a:xfrm>
          <a:prstGeom prst="rect">
            <a:avLst/>
          </a:prstGeom>
        </p:spPr>
        <p:txBody>
          <a:bodyPr wrap="none">
            <a:spAutoFit/>
          </a:bodyPr>
          <a:lstStyle/>
          <a:p>
            <a:r>
              <a:rPr lang="zh-CN" altLang="en-US" sz="2800" b="1" kern="100" dirty="0">
                <a:solidFill>
                  <a:prstClr val="black"/>
                </a:solidFill>
                <a:latin typeface="Times New Roman"/>
                <a:ea typeface="方正细黑一简体"/>
                <a:cs typeface="Times New Roman"/>
              </a:rPr>
              <a:t>续表</a:t>
            </a:r>
            <a:endParaRPr lang="zh-CN" altLang="en-US" dirty="0"/>
          </a:p>
        </p:txBody>
      </p:sp>
    </p:spTree>
    <p:extLst>
      <p:ext uri="{BB962C8B-B14F-4D97-AF65-F5344CB8AC3E}">
        <p14:creationId xmlns:p14="http://schemas.microsoft.com/office/powerpoint/2010/main" val="1413364928"/>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内容占位符 1"/>
          <p:cNvGraphicFramePr>
            <a:graphicFrameLocks noGrp="1"/>
          </p:cNvGraphicFramePr>
          <p:nvPr>
            <p:ph idx="1"/>
            <p:extLst>
              <p:ext uri="{D42A27DB-BD31-4B8C-83A1-F6EECF244321}">
                <p14:modId xmlns:p14="http://schemas.microsoft.com/office/powerpoint/2010/main" val="1163941247"/>
              </p:ext>
            </p:extLst>
          </p:nvPr>
        </p:nvGraphicFramePr>
        <p:xfrm>
          <a:off x="609600" y="1804784"/>
          <a:ext cx="10744571" cy="2560320"/>
        </p:xfrm>
        <a:graphic>
          <a:graphicData uri="http://schemas.openxmlformats.org/drawingml/2006/table">
            <a:tbl>
              <a:tblPr/>
              <a:tblGrid>
                <a:gridCol w="807467"/>
                <a:gridCol w="1584176"/>
                <a:gridCol w="1080120"/>
                <a:gridCol w="2653553"/>
                <a:gridCol w="2283222"/>
                <a:gridCol w="2336033"/>
              </a:tblGrid>
              <a:tr h="905193">
                <a:tc>
                  <a:txBody>
                    <a:bodyPr/>
                    <a:lstStyle/>
                    <a:p>
                      <a:pPr marL="0" marR="0" indent="0" algn="ctr" defTabSz="914400" rtl="0" eaLnBrk="1" fontAlgn="auto" latinLnBrk="0" hangingPunct="1">
                        <a:lnSpc>
                          <a:spcPct val="150000"/>
                        </a:lnSpc>
                        <a:spcBef>
                          <a:spcPts val="0"/>
                        </a:spcBef>
                        <a:spcAft>
                          <a:spcPts val="0"/>
                        </a:spcAft>
                        <a:buClrTx/>
                        <a:buSzTx/>
                        <a:buFontTx/>
                        <a:buNone/>
                        <a:tabLst>
                          <a:tab pos="5311140" algn="l"/>
                        </a:tabLst>
                        <a:defRPr/>
                      </a:pPr>
                      <a:r>
                        <a:rPr lang="zh-CN" altLang="zh-CN" sz="2800" b="1" kern="100" dirty="0" smtClean="0">
                          <a:effectLst/>
                          <a:latin typeface="Times New Roman"/>
                          <a:ea typeface="方正细黑一简体"/>
                          <a:cs typeface="Times New Roman"/>
                        </a:rPr>
                        <a:t>生产关系</a:t>
                      </a:r>
                      <a:endParaRPr lang="zh-CN" altLang="zh-CN" sz="2800" kern="100" dirty="0" smtClean="0">
                        <a:effectLst/>
                        <a:latin typeface="宋体"/>
                        <a:cs typeface="Courier New"/>
                      </a:endParaRPr>
                    </a:p>
                  </a:txBody>
                  <a:tcPr marL="12123" marR="1212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5311140" algn="l"/>
                        </a:tabLst>
                      </a:pPr>
                      <a:r>
                        <a:rPr lang="zh-CN" sz="2800" b="1" kern="100" dirty="0">
                          <a:effectLst/>
                          <a:latin typeface="Times New Roman"/>
                          <a:ea typeface="方正细黑一简体"/>
                          <a:cs typeface="Times New Roman"/>
                        </a:rPr>
                        <a:t>产品如何分配</a:t>
                      </a:r>
                      <a:endParaRPr lang="zh-CN" sz="2800" kern="100" dirty="0">
                        <a:effectLst/>
                        <a:latin typeface="宋体"/>
                        <a:cs typeface="Courier New"/>
                      </a:endParaRPr>
                    </a:p>
                  </a:txBody>
                  <a:tcPr marL="12123" marR="1212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5311140" algn="l"/>
                        </a:tabLst>
                      </a:pPr>
                      <a:r>
                        <a:rPr lang="zh-CN" sz="2800" b="1" kern="100" dirty="0">
                          <a:effectLst/>
                          <a:latin typeface="Times New Roman"/>
                          <a:ea typeface="方正细黑一简体"/>
                          <a:cs typeface="Times New Roman"/>
                        </a:rPr>
                        <a:t>平均分配</a:t>
                      </a:r>
                      <a:endParaRPr lang="zh-CN" sz="2800" kern="100" dirty="0">
                        <a:effectLst/>
                        <a:latin typeface="宋体"/>
                        <a:cs typeface="Courier New"/>
                      </a:endParaRPr>
                    </a:p>
                  </a:txBody>
                  <a:tcPr marL="12123" marR="1212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5311140" algn="l"/>
                        </a:tabLst>
                      </a:pPr>
                      <a:r>
                        <a:rPr lang="zh-CN" sz="2800" b="1" kern="100" dirty="0">
                          <a:effectLst/>
                          <a:latin typeface="Times New Roman"/>
                          <a:ea typeface="方正细黑一简体"/>
                          <a:cs typeface="Times New Roman"/>
                        </a:rPr>
                        <a:t>劳动产品归奴隶主支配，奴隶只有最低限度的生活资</a:t>
                      </a:r>
                      <a:r>
                        <a:rPr lang="zh-CN" sz="2800" b="1" kern="100" dirty="0" smtClean="0">
                          <a:effectLst/>
                          <a:latin typeface="Times New Roman"/>
                          <a:ea typeface="方正细黑一简体"/>
                          <a:cs typeface="Times New Roman"/>
                        </a:rPr>
                        <a:t>料</a:t>
                      </a:r>
                      <a:endParaRPr lang="zh-CN" sz="2800" kern="100" dirty="0">
                        <a:effectLst/>
                        <a:latin typeface="宋体"/>
                        <a:cs typeface="Courier New"/>
                      </a:endParaRPr>
                    </a:p>
                  </a:txBody>
                  <a:tcPr marL="12123" marR="1212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5311140" algn="l"/>
                        </a:tabLst>
                      </a:pPr>
                      <a:r>
                        <a:rPr lang="zh-CN" sz="2800" b="1" kern="100" dirty="0">
                          <a:effectLst/>
                          <a:latin typeface="Times New Roman"/>
                          <a:ea typeface="方正细黑一简体"/>
                          <a:cs typeface="Times New Roman"/>
                        </a:rPr>
                        <a:t>地主通过收取地租等方式占有农民大部分劳动成果</a:t>
                      </a:r>
                      <a:endParaRPr lang="zh-CN" sz="2800" kern="100" dirty="0">
                        <a:effectLst/>
                        <a:latin typeface="宋体"/>
                        <a:cs typeface="Courier New"/>
                      </a:endParaRPr>
                    </a:p>
                  </a:txBody>
                  <a:tcPr marL="12123" marR="1212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5311140" algn="l"/>
                        </a:tabLst>
                      </a:pPr>
                      <a:r>
                        <a:rPr lang="zh-CN" sz="2800" b="1" kern="100" dirty="0">
                          <a:effectLst/>
                          <a:latin typeface="Times New Roman"/>
                          <a:ea typeface="方正细黑一简体"/>
                          <a:cs typeface="Times New Roman"/>
                        </a:rPr>
                        <a:t>资本家占有工人创造的剩余价值</a:t>
                      </a:r>
                      <a:endParaRPr lang="zh-CN" sz="2800" kern="100" dirty="0">
                        <a:effectLst/>
                        <a:latin typeface="宋体"/>
                        <a:cs typeface="Courier New"/>
                      </a:endParaRPr>
                    </a:p>
                  </a:txBody>
                  <a:tcPr marL="12123" marR="1212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5" name="矩形 4"/>
          <p:cNvSpPr/>
          <p:nvPr/>
        </p:nvSpPr>
        <p:spPr>
          <a:xfrm>
            <a:off x="1273051" y="1124744"/>
            <a:ext cx="906017" cy="523220"/>
          </a:xfrm>
          <a:prstGeom prst="rect">
            <a:avLst/>
          </a:prstGeom>
        </p:spPr>
        <p:txBody>
          <a:bodyPr wrap="none">
            <a:spAutoFit/>
          </a:bodyPr>
          <a:lstStyle/>
          <a:p>
            <a:r>
              <a:rPr lang="zh-CN" altLang="en-US" sz="2800" b="1" kern="100" dirty="0">
                <a:solidFill>
                  <a:prstClr val="black"/>
                </a:solidFill>
                <a:latin typeface="Times New Roman"/>
                <a:ea typeface="方正细黑一简体"/>
                <a:cs typeface="Times New Roman"/>
              </a:rPr>
              <a:t>续表</a:t>
            </a:r>
            <a:endParaRPr lang="zh-CN" altLang="en-US" dirty="0"/>
          </a:p>
        </p:txBody>
      </p:sp>
    </p:spTree>
    <p:extLst>
      <p:ext uri="{BB962C8B-B14F-4D97-AF65-F5344CB8AC3E}">
        <p14:creationId xmlns:p14="http://schemas.microsoft.com/office/powerpoint/2010/main" val="1003362234"/>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480963" y="775248"/>
            <a:ext cx="10975658" cy="5534072"/>
          </a:xfrm>
        </p:spPr>
        <p:txBody>
          <a:bodyPr>
            <a:normAutofit/>
          </a:bodyPr>
          <a:lstStyle/>
          <a:p>
            <a:pPr indent="713740" algn="just">
              <a:tabLst>
                <a:tab pos="5311140" algn="l"/>
              </a:tabLst>
            </a:pPr>
            <a:r>
              <a:rPr lang="zh-CN" altLang="zh-CN" b="1" kern="100" dirty="0">
                <a:solidFill>
                  <a:srgbClr val="0000FF"/>
                </a:solidFill>
                <a:latin typeface="Times New Roman"/>
                <a:ea typeface="方正细黑一简体"/>
                <a:cs typeface="Times New Roman"/>
              </a:rPr>
              <a:t>能力的综合、应用与发展</a:t>
            </a:r>
            <a:endParaRPr lang="zh-CN" altLang="zh-CN" sz="1050" kern="100" dirty="0">
              <a:latin typeface="宋体"/>
              <a:cs typeface="Courier New"/>
            </a:endParaRPr>
          </a:p>
          <a:p>
            <a:pPr indent="713740" algn="just">
              <a:tabLst>
                <a:tab pos="5311140" algn="l"/>
              </a:tabLst>
            </a:pPr>
            <a:r>
              <a:rPr lang="en-US" altLang="zh-CN" b="1" kern="100" dirty="0">
                <a:latin typeface="Times New Roman"/>
                <a:ea typeface="方正细黑一简体"/>
                <a:cs typeface="Courier New"/>
              </a:rPr>
              <a:t>1</a:t>
            </a:r>
            <a:r>
              <a:rPr lang="zh-CN" altLang="zh-CN" b="1" kern="100" dirty="0">
                <a:latin typeface="Times New Roman"/>
                <a:ea typeface="方正细黑一简体"/>
                <a:cs typeface="Times New Roman"/>
              </a:rPr>
              <a:t>．四川稻城皮洛遗址位于长江上游的四川甘孜藏族自治州稻城县，是一处超大型旧石器时代旷野遗址。对于遗址所处时代的社会状况，下列推理正确的是</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pPr indent="713740" algn="just">
              <a:tabLst>
                <a:tab pos="5311140" algn="l"/>
              </a:tabLst>
            </a:pPr>
            <a:r>
              <a:rPr lang="zh-CN" altLang="zh-CN" b="1" kern="100" dirty="0">
                <a:latin typeface="宋体"/>
                <a:cs typeface="宋体"/>
              </a:rPr>
              <a:t>①</a:t>
            </a:r>
            <a:r>
              <a:rPr lang="zh-CN" altLang="zh-CN" b="1" kern="100" dirty="0">
                <a:latin typeface="Times New Roman"/>
                <a:ea typeface="方正细黑一简体"/>
                <a:cs typeface="Times New Roman"/>
              </a:rPr>
              <a:t>人们主要以采集天然食物为生　</a:t>
            </a:r>
            <a:r>
              <a:rPr lang="zh-CN" altLang="zh-CN" b="1" kern="100" dirty="0">
                <a:latin typeface="宋体"/>
                <a:cs typeface="宋体"/>
              </a:rPr>
              <a:t>②</a:t>
            </a:r>
            <a:r>
              <a:rPr lang="zh-CN" altLang="zh-CN" b="1" kern="100" dirty="0">
                <a:latin typeface="Times New Roman"/>
                <a:ea typeface="方正细黑一简体"/>
                <a:cs typeface="Times New Roman"/>
              </a:rPr>
              <a:t>广泛地使用和推广金属工具　</a:t>
            </a:r>
            <a:endParaRPr lang="zh-CN" altLang="zh-CN" sz="1050" kern="100" dirty="0">
              <a:latin typeface="宋体"/>
              <a:cs typeface="Courier New"/>
            </a:endParaRPr>
          </a:p>
          <a:p>
            <a:pPr indent="713740" algn="just">
              <a:tabLst>
                <a:tab pos="5311140" algn="l"/>
              </a:tabLst>
            </a:pPr>
            <a:r>
              <a:rPr lang="zh-CN" altLang="zh-CN" b="1" kern="100" dirty="0">
                <a:latin typeface="宋体"/>
                <a:cs typeface="宋体"/>
              </a:rPr>
              <a:t>③</a:t>
            </a:r>
            <a:r>
              <a:rPr lang="zh-CN" altLang="zh-CN" b="1" kern="100" dirty="0">
                <a:latin typeface="Times New Roman"/>
                <a:ea typeface="方正细黑一简体"/>
                <a:cs typeface="Times New Roman"/>
              </a:rPr>
              <a:t>共同劳动、平均分配劳动产品</a:t>
            </a:r>
            <a:r>
              <a:rPr lang="en-US" altLang="zh-CN" b="1" kern="100" dirty="0">
                <a:latin typeface="Times New Roman"/>
                <a:ea typeface="方正细黑一简体"/>
                <a:cs typeface="Courier New"/>
              </a:rPr>
              <a:t>  </a:t>
            </a:r>
            <a:r>
              <a:rPr lang="zh-CN" altLang="zh-CN" b="1" kern="100" dirty="0">
                <a:latin typeface="宋体"/>
                <a:cs typeface="宋体"/>
              </a:rPr>
              <a:t>④</a:t>
            </a:r>
            <a:r>
              <a:rPr lang="zh-CN" altLang="zh-CN" b="1" kern="100" dirty="0">
                <a:latin typeface="Times New Roman"/>
                <a:ea typeface="方正细黑一简体"/>
                <a:cs typeface="Times New Roman"/>
              </a:rPr>
              <a:t>出现了原始畜牧业和农业</a:t>
            </a:r>
            <a:endParaRPr lang="zh-CN" altLang="zh-CN" sz="1050" kern="100" dirty="0">
              <a:latin typeface="宋体"/>
              <a:cs typeface="Courier New"/>
            </a:endParaRPr>
          </a:p>
          <a:p>
            <a:pPr indent="713740" algn="just">
              <a:tabLst>
                <a:tab pos="5311140" algn="l"/>
              </a:tabLst>
            </a:pP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a:t>
            </a:r>
            <a:r>
              <a:rPr lang="zh-CN" altLang="zh-CN" b="1" kern="100" dirty="0">
                <a:latin typeface="宋体"/>
                <a:cs typeface="宋体"/>
              </a:rPr>
              <a:t>①②</a:t>
            </a:r>
            <a:r>
              <a:rPr lang="en-US" altLang="zh-CN" b="1" kern="100" dirty="0">
                <a:latin typeface="Times New Roman"/>
                <a:ea typeface="方正细黑一简体"/>
                <a:cs typeface="Courier New"/>
              </a:rPr>
              <a:t> </a:t>
            </a:r>
            <a:r>
              <a:rPr lang="en-US" altLang="zh-CN" b="1" kern="100" dirty="0" smtClean="0">
                <a:latin typeface="Times New Roman"/>
                <a:ea typeface="方正细黑一简体"/>
                <a:cs typeface="Courier New"/>
              </a:rPr>
              <a:t>          </a:t>
            </a:r>
            <a:r>
              <a:rPr lang="en-US" altLang="zh-CN" b="1" kern="100" dirty="0">
                <a:latin typeface="Times New Roman"/>
                <a:ea typeface="方正细黑一简体"/>
                <a:cs typeface="Courier New"/>
              </a:rPr>
              <a:t>B</a:t>
            </a:r>
            <a:r>
              <a:rPr lang="zh-CN" altLang="zh-CN" b="1" kern="100" dirty="0">
                <a:latin typeface="Times New Roman"/>
                <a:ea typeface="方正细黑一简体"/>
                <a:cs typeface="Times New Roman"/>
              </a:rPr>
              <a:t>．</a:t>
            </a:r>
            <a:r>
              <a:rPr lang="zh-CN" altLang="zh-CN" b="1" kern="100" dirty="0">
                <a:latin typeface="宋体"/>
                <a:cs typeface="宋体"/>
              </a:rPr>
              <a:t>①③</a:t>
            </a:r>
            <a:r>
              <a:rPr lang="en-US" altLang="zh-CN" b="1" kern="100" dirty="0">
                <a:latin typeface="Times New Roman"/>
                <a:ea typeface="方正细黑一简体"/>
                <a:cs typeface="Courier New"/>
              </a:rPr>
              <a:t>  </a:t>
            </a:r>
            <a:r>
              <a:rPr lang="en-US" altLang="zh-CN" b="1" kern="100" dirty="0" smtClean="0">
                <a:latin typeface="Times New Roman"/>
                <a:ea typeface="方正细黑一简体"/>
                <a:cs typeface="Courier New"/>
              </a:rPr>
              <a:t>       C</a:t>
            </a:r>
            <a:r>
              <a:rPr lang="zh-CN" altLang="zh-CN" b="1" kern="100" dirty="0">
                <a:latin typeface="Times New Roman"/>
                <a:ea typeface="方正细黑一简体"/>
                <a:cs typeface="Times New Roman"/>
              </a:rPr>
              <a:t>．</a:t>
            </a:r>
            <a:r>
              <a:rPr lang="zh-CN" altLang="zh-CN" b="1" kern="100" dirty="0">
                <a:latin typeface="宋体"/>
                <a:cs typeface="宋体"/>
              </a:rPr>
              <a:t>②④</a:t>
            </a:r>
            <a:r>
              <a:rPr lang="en-US" altLang="zh-CN" b="1" kern="100" dirty="0">
                <a:latin typeface="Times New Roman"/>
                <a:ea typeface="方正细黑一简体"/>
                <a:cs typeface="Courier New"/>
              </a:rPr>
              <a:t>  </a:t>
            </a:r>
            <a:r>
              <a:rPr lang="en-US" altLang="zh-CN" b="1" kern="100" dirty="0" smtClean="0">
                <a:latin typeface="Times New Roman"/>
                <a:ea typeface="方正细黑一简体"/>
                <a:cs typeface="Courier New"/>
              </a:rPr>
              <a:t>        D</a:t>
            </a:r>
            <a:r>
              <a:rPr lang="zh-CN" altLang="zh-CN" b="1" kern="100" dirty="0">
                <a:latin typeface="Times New Roman"/>
                <a:ea typeface="方正细黑一简体"/>
                <a:cs typeface="Times New Roman"/>
              </a:rPr>
              <a:t>．</a:t>
            </a:r>
            <a:r>
              <a:rPr lang="zh-CN" altLang="zh-CN" b="1" kern="100" dirty="0">
                <a:latin typeface="宋体"/>
                <a:cs typeface="宋体"/>
              </a:rPr>
              <a:t>③④</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1413364928"/>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p:txBody>
          <a:bodyPr/>
          <a:lstStyle/>
          <a:p>
            <a:pPr indent="713740" algn="just">
              <a:tabLst>
                <a:tab pos="5311140" algn="l"/>
              </a:tabLst>
            </a:pPr>
            <a:r>
              <a:rPr lang="zh-CN" altLang="zh-CN" b="1" kern="100" dirty="0">
                <a:solidFill>
                  <a:srgbClr val="FF0000"/>
                </a:solidFill>
                <a:latin typeface="Times New Roman"/>
                <a:ea typeface="方正细黑一简体"/>
                <a:cs typeface="Times New Roman"/>
              </a:rPr>
              <a:t>答案：</a:t>
            </a:r>
            <a:r>
              <a:rPr lang="en-US" altLang="zh-CN" b="1" kern="100" dirty="0">
                <a:latin typeface="Times New Roman"/>
                <a:ea typeface="方正细黑一简体"/>
                <a:cs typeface="Courier New"/>
              </a:rPr>
              <a:t>B</a:t>
            </a:r>
            <a:endParaRPr lang="zh-CN" altLang="zh-CN" sz="1050" kern="100" dirty="0">
              <a:latin typeface="宋体"/>
              <a:cs typeface="Courier New"/>
            </a:endParaRPr>
          </a:p>
          <a:p>
            <a:pPr indent="713740" algn="just">
              <a:tabLst>
                <a:tab pos="5311140" algn="l"/>
              </a:tabLst>
            </a:pPr>
            <a:r>
              <a:rPr lang="zh-CN" altLang="zh-CN" b="1" kern="100" dirty="0">
                <a:solidFill>
                  <a:srgbClr val="FF0000"/>
                </a:solidFill>
                <a:latin typeface="Times New Roman"/>
                <a:ea typeface="方正细黑一简体"/>
                <a:cs typeface="Times New Roman"/>
              </a:rPr>
              <a:t>解析</a:t>
            </a:r>
            <a:r>
              <a:rPr lang="zh-CN" altLang="zh-CN" b="1" kern="100" dirty="0" smtClean="0">
                <a:solidFill>
                  <a:srgbClr val="FF0000"/>
                </a:solidFill>
                <a:latin typeface="Times New Roman"/>
                <a:ea typeface="方正细黑一简体"/>
                <a:cs typeface="Times New Roman"/>
              </a:rPr>
              <a:t>：</a:t>
            </a:r>
            <a:r>
              <a:rPr lang="zh-CN" altLang="zh-CN" b="1" kern="100" dirty="0" smtClean="0">
                <a:latin typeface="Times New Roman"/>
                <a:ea typeface="方正细黑一简体"/>
                <a:cs typeface="Times New Roman"/>
              </a:rPr>
              <a:t>稻</a:t>
            </a:r>
            <a:r>
              <a:rPr lang="zh-CN" altLang="zh-CN" b="1" kern="100" dirty="0">
                <a:latin typeface="Times New Roman"/>
                <a:ea typeface="方正细黑一简体"/>
                <a:cs typeface="Times New Roman"/>
              </a:rPr>
              <a:t>城皮洛遗址属于旧石器时代，属于原始社会，人们主要以采集天然食物为生，人们共同劳动、平均分配劳动产品，</a:t>
            </a:r>
            <a:r>
              <a:rPr lang="zh-CN" altLang="zh-CN" b="1" kern="100" dirty="0">
                <a:latin typeface="宋体"/>
                <a:cs typeface="宋体"/>
              </a:rPr>
              <a:t>①③</a:t>
            </a:r>
            <a:r>
              <a:rPr lang="zh-CN" altLang="zh-CN" b="1" kern="100" dirty="0">
                <a:latin typeface="Times New Roman"/>
                <a:ea typeface="方正细黑一简体"/>
                <a:cs typeface="Times New Roman"/>
              </a:rPr>
              <a:t>正确。奴隶社会时期，人们广泛地使用和推广金属工具，</a:t>
            </a:r>
            <a:r>
              <a:rPr lang="zh-CN" altLang="zh-CN" b="1" kern="100" dirty="0">
                <a:latin typeface="宋体"/>
                <a:cs typeface="宋体"/>
              </a:rPr>
              <a:t>②</a:t>
            </a:r>
            <a:r>
              <a:rPr lang="zh-CN" altLang="zh-CN" b="1" kern="100" dirty="0">
                <a:latin typeface="Times New Roman"/>
                <a:ea typeface="方正细黑一简体"/>
                <a:cs typeface="Times New Roman"/>
              </a:rPr>
              <a:t>不符合题意。在新石器时代，开始出现了原始畜牧业和农业，</a:t>
            </a:r>
            <a:r>
              <a:rPr lang="zh-CN" altLang="zh-CN" b="1" kern="100" dirty="0">
                <a:latin typeface="宋体"/>
                <a:cs typeface="宋体"/>
              </a:rPr>
              <a:t>④</a:t>
            </a:r>
            <a:r>
              <a:rPr lang="zh-CN" altLang="zh-CN" b="1" kern="100" dirty="0">
                <a:latin typeface="Times New Roman"/>
                <a:ea typeface="方正细黑一简体"/>
                <a:cs typeface="Times New Roman"/>
              </a:rPr>
              <a:t>不符合题意。</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10033622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wipe(down)">
                                      <p:cBhvr>
                                        <p:cTn id="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199185"/>
            <a:ext cx="10975658" cy="6398168"/>
          </a:xfrm>
        </p:spPr>
        <p:txBody>
          <a:bodyPr>
            <a:normAutofit/>
          </a:bodyPr>
          <a:lstStyle/>
          <a:p>
            <a:pPr indent="713740" algn="just">
              <a:tabLst>
                <a:tab pos="5311140" algn="l"/>
              </a:tabLst>
            </a:pPr>
            <a:r>
              <a:rPr lang="en-US" altLang="zh-CN" b="1" kern="100" dirty="0">
                <a:latin typeface="Times New Roman"/>
                <a:ea typeface="方正细黑一简体"/>
                <a:cs typeface="Courier New"/>
              </a:rPr>
              <a:t>2</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老农家贫在山住，耕种山田三四亩。苗疏税多不得食，输入官仓化为土。岁暮锄犁傍空室，呼儿登山收橡实。西江贾客珠百斛，船中养犬长食肉。</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唐代诗人张籍的《野老歌》反映的现象所揭示的是</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pPr indent="713740" algn="just">
              <a:tabLst>
                <a:tab pos="5311140" algn="l"/>
              </a:tabLst>
            </a:pPr>
            <a:r>
              <a:rPr lang="zh-CN" altLang="zh-CN" b="1" kern="100" dirty="0">
                <a:latin typeface="宋体"/>
                <a:cs typeface="宋体"/>
              </a:rPr>
              <a:t>①</a:t>
            </a:r>
            <a:r>
              <a:rPr lang="zh-CN" altLang="zh-CN" b="1" kern="100" dirty="0">
                <a:latin typeface="Times New Roman"/>
                <a:ea typeface="方正细黑一简体"/>
                <a:cs typeface="Times New Roman"/>
              </a:rPr>
              <a:t>农民阶级占有大量土地，有自己的劳动工具</a:t>
            </a:r>
            <a:endParaRPr lang="zh-CN" altLang="zh-CN" sz="1050" kern="100" dirty="0">
              <a:latin typeface="宋体"/>
              <a:cs typeface="Courier New"/>
            </a:endParaRPr>
          </a:p>
          <a:p>
            <a:pPr indent="713740" algn="just">
              <a:tabLst>
                <a:tab pos="5311140" algn="l"/>
              </a:tabLst>
            </a:pPr>
            <a:r>
              <a:rPr lang="zh-CN" altLang="zh-CN" b="1" kern="100" dirty="0">
                <a:latin typeface="宋体"/>
                <a:cs typeface="宋体"/>
              </a:rPr>
              <a:t>②</a:t>
            </a:r>
            <a:r>
              <a:rPr lang="zh-CN" altLang="zh-CN" b="1" kern="100" dirty="0">
                <a:latin typeface="Times New Roman"/>
                <a:ea typeface="方正细黑一简体"/>
                <a:cs typeface="Times New Roman"/>
              </a:rPr>
              <a:t>农民不得不依附于地主，屈从于地主阶级的奴役</a:t>
            </a:r>
            <a:endParaRPr lang="zh-CN" altLang="zh-CN" sz="1050" kern="100" dirty="0">
              <a:latin typeface="宋体"/>
              <a:cs typeface="Courier New"/>
            </a:endParaRPr>
          </a:p>
          <a:p>
            <a:pPr indent="713740" algn="just">
              <a:tabLst>
                <a:tab pos="5311140" algn="l"/>
              </a:tabLst>
            </a:pPr>
            <a:r>
              <a:rPr lang="zh-CN" altLang="zh-CN" b="1" kern="100" dirty="0">
                <a:latin typeface="宋体"/>
                <a:cs typeface="宋体"/>
              </a:rPr>
              <a:t>③</a:t>
            </a:r>
            <a:r>
              <a:rPr lang="zh-CN" altLang="zh-CN" b="1" kern="100" dirty="0">
                <a:latin typeface="Times New Roman"/>
                <a:ea typeface="方正细黑一简体"/>
                <a:cs typeface="Times New Roman"/>
              </a:rPr>
              <a:t>农民没有任何自由，地主占有其全部劳动成果</a:t>
            </a:r>
            <a:endParaRPr lang="zh-CN" altLang="zh-CN" sz="1050" kern="100" dirty="0">
              <a:latin typeface="宋体"/>
              <a:cs typeface="Courier New"/>
            </a:endParaRPr>
          </a:p>
          <a:p>
            <a:pPr indent="713740" algn="just">
              <a:tabLst>
                <a:tab pos="5311140" algn="l"/>
              </a:tabLst>
            </a:pPr>
            <a:r>
              <a:rPr lang="zh-CN" altLang="zh-CN" b="1" kern="100" dirty="0">
                <a:latin typeface="宋体"/>
                <a:cs typeface="宋体"/>
              </a:rPr>
              <a:t>④</a:t>
            </a:r>
            <a:r>
              <a:rPr lang="zh-CN" altLang="zh-CN" b="1" kern="100" dirty="0">
                <a:latin typeface="Times New Roman"/>
                <a:ea typeface="方正细黑一简体"/>
                <a:cs typeface="Times New Roman"/>
              </a:rPr>
              <a:t>封建土地所有制是地主对农民进行剥削的基础</a:t>
            </a:r>
            <a:endParaRPr lang="zh-CN" altLang="zh-CN" sz="1050" kern="100" dirty="0">
              <a:latin typeface="宋体"/>
              <a:cs typeface="Courier New"/>
            </a:endParaRPr>
          </a:p>
          <a:p>
            <a:pPr indent="713740" algn="just">
              <a:tabLst>
                <a:tab pos="5311140" algn="l"/>
              </a:tabLst>
            </a:pP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a:t>
            </a:r>
            <a:r>
              <a:rPr lang="zh-CN" altLang="zh-CN" b="1" kern="100" dirty="0">
                <a:latin typeface="宋体"/>
                <a:cs typeface="宋体"/>
              </a:rPr>
              <a:t>①③</a:t>
            </a:r>
            <a:r>
              <a:rPr lang="en-US" altLang="zh-CN" b="1" kern="100" dirty="0">
                <a:latin typeface="Times New Roman"/>
                <a:ea typeface="方正细黑一简体"/>
                <a:cs typeface="Courier New"/>
              </a:rPr>
              <a:t> </a:t>
            </a:r>
            <a:r>
              <a:rPr lang="en-US" altLang="zh-CN" b="1" kern="100" dirty="0" smtClean="0">
                <a:latin typeface="Times New Roman"/>
                <a:ea typeface="方正细黑一简体"/>
                <a:cs typeface="Courier New"/>
              </a:rPr>
              <a:t>         </a:t>
            </a:r>
            <a:r>
              <a:rPr lang="en-US" altLang="zh-CN" b="1" kern="100" dirty="0">
                <a:latin typeface="Times New Roman"/>
                <a:ea typeface="方正细黑一简体"/>
                <a:cs typeface="Courier New"/>
              </a:rPr>
              <a:t>B</a:t>
            </a:r>
            <a:r>
              <a:rPr lang="zh-CN" altLang="zh-CN" b="1" kern="100" dirty="0">
                <a:latin typeface="Times New Roman"/>
                <a:ea typeface="方正细黑一简体"/>
                <a:cs typeface="Times New Roman"/>
              </a:rPr>
              <a:t>．</a:t>
            </a:r>
            <a:r>
              <a:rPr lang="zh-CN" altLang="zh-CN" b="1" kern="100" dirty="0">
                <a:latin typeface="宋体"/>
                <a:cs typeface="宋体"/>
              </a:rPr>
              <a:t>①④</a:t>
            </a:r>
            <a:r>
              <a:rPr lang="en-US" altLang="zh-CN" b="1" kern="100" dirty="0">
                <a:latin typeface="Times New Roman"/>
                <a:ea typeface="方正细黑一简体"/>
                <a:cs typeface="Courier New"/>
              </a:rPr>
              <a:t> </a:t>
            </a:r>
            <a:r>
              <a:rPr lang="en-US" altLang="zh-CN" b="1" kern="100" dirty="0" smtClean="0">
                <a:latin typeface="Times New Roman"/>
                <a:ea typeface="方正细黑一简体"/>
                <a:cs typeface="Courier New"/>
              </a:rPr>
              <a:t>        </a:t>
            </a:r>
            <a:r>
              <a:rPr lang="en-US" altLang="zh-CN" b="1" kern="100" dirty="0">
                <a:latin typeface="Times New Roman"/>
                <a:ea typeface="方正细黑一简体"/>
                <a:cs typeface="Courier New"/>
              </a:rPr>
              <a:t>C</a:t>
            </a:r>
            <a:r>
              <a:rPr lang="zh-CN" altLang="zh-CN" b="1" kern="100" dirty="0">
                <a:latin typeface="Times New Roman"/>
                <a:ea typeface="方正细黑一简体"/>
                <a:cs typeface="Times New Roman"/>
              </a:rPr>
              <a:t>．</a:t>
            </a:r>
            <a:r>
              <a:rPr lang="zh-CN" altLang="zh-CN" b="1" kern="100" dirty="0" smtClean="0">
                <a:latin typeface="宋体"/>
                <a:cs typeface="宋体"/>
              </a:rPr>
              <a:t>②④</a:t>
            </a:r>
            <a:r>
              <a:rPr lang="en-US" altLang="zh-CN" b="1" kern="100" dirty="0" smtClean="0">
                <a:latin typeface="宋体"/>
                <a:cs typeface="宋体"/>
              </a:rPr>
              <a:t>      </a:t>
            </a:r>
            <a:r>
              <a:rPr lang="en-US" altLang="zh-CN" b="1" kern="100" dirty="0" smtClean="0">
                <a:latin typeface="Times New Roman"/>
                <a:ea typeface="方正细黑一简体"/>
                <a:cs typeface="Courier New"/>
              </a:rPr>
              <a:t>  </a:t>
            </a:r>
            <a:r>
              <a:rPr lang="en-US" altLang="zh-CN" b="1" kern="100" dirty="0">
                <a:latin typeface="Times New Roman"/>
                <a:ea typeface="方正细黑一简体"/>
                <a:cs typeface="Courier New"/>
              </a:rPr>
              <a:t>D</a:t>
            </a:r>
            <a:r>
              <a:rPr lang="zh-CN" altLang="zh-CN" b="1" kern="100" dirty="0">
                <a:latin typeface="Times New Roman"/>
                <a:ea typeface="方正细黑一简体"/>
                <a:cs typeface="Times New Roman"/>
              </a:rPr>
              <a:t>．</a:t>
            </a:r>
            <a:r>
              <a:rPr lang="zh-CN" altLang="zh-CN" b="1" kern="100" dirty="0">
                <a:latin typeface="宋体"/>
                <a:cs typeface="宋体"/>
              </a:rPr>
              <a:t>③④</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1413364928"/>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p:txBody>
          <a:bodyPr/>
          <a:lstStyle/>
          <a:p>
            <a:pPr indent="713740" algn="just">
              <a:tabLst>
                <a:tab pos="5311140" algn="l"/>
              </a:tabLst>
            </a:pPr>
            <a:r>
              <a:rPr lang="zh-CN" altLang="zh-CN" b="1" kern="100" dirty="0">
                <a:solidFill>
                  <a:srgbClr val="FF0000"/>
                </a:solidFill>
                <a:latin typeface="Times New Roman"/>
                <a:ea typeface="方正细黑一简体"/>
                <a:cs typeface="Times New Roman"/>
              </a:rPr>
              <a:t>答案：</a:t>
            </a:r>
            <a:r>
              <a:rPr lang="en-US" altLang="zh-CN" b="1" kern="100" dirty="0">
                <a:latin typeface="Times New Roman"/>
                <a:ea typeface="方正细黑一简体"/>
                <a:cs typeface="Courier New"/>
              </a:rPr>
              <a:t>C</a:t>
            </a:r>
            <a:r>
              <a:rPr lang="zh-CN" altLang="zh-CN" b="1" kern="100" dirty="0">
                <a:latin typeface="Times New Roman"/>
                <a:ea typeface="方正细黑一简体"/>
                <a:cs typeface="Times New Roman"/>
              </a:rPr>
              <a:t>　</a:t>
            </a:r>
            <a:endParaRPr lang="zh-CN" altLang="zh-CN" sz="1050" kern="100" dirty="0">
              <a:latin typeface="宋体"/>
              <a:cs typeface="Courier New"/>
            </a:endParaRPr>
          </a:p>
          <a:p>
            <a:pPr indent="713740" algn="just">
              <a:tabLst>
                <a:tab pos="5311140" algn="l"/>
              </a:tabLst>
            </a:pPr>
            <a:r>
              <a:rPr lang="zh-CN" altLang="zh-CN" b="1" kern="100" dirty="0">
                <a:solidFill>
                  <a:srgbClr val="FF0000"/>
                </a:solidFill>
                <a:latin typeface="Times New Roman"/>
                <a:ea typeface="方正细黑一简体"/>
                <a:cs typeface="Times New Roman"/>
              </a:rPr>
              <a:t>解析</a:t>
            </a:r>
            <a:r>
              <a:rPr lang="zh-CN" altLang="zh-CN" b="1" kern="100" dirty="0" smtClean="0">
                <a:solidFill>
                  <a:srgbClr val="FF0000"/>
                </a:solidFill>
                <a:latin typeface="Times New Roman"/>
                <a:ea typeface="方正细黑一简体"/>
                <a:cs typeface="Times New Roman"/>
              </a:rPr>
              <a:t>：</a:t>
            </a:r>
            <a:r>
              <a:rPr lang="zh-CN" altLang="zh-CN" b="1" kern="100" dirty="0" smtClean="0">
                <a:latin typeface="Times New Roman"/>
                <a:ea typeface="方正细黑一简体"/>
                <a:cs typeface="Times New Roman"/>
              </a:rPr>
              <a:t>《野</a:t>
            </a:r>
            <a:r>
              <a:rPr lang="zh-CN" altLang="zh-CN" b="1" kern="100" dirty="0">
                <a:latin typeface="Times New Roman"/>
                <a:ea typeface="方正细黑一简体"/>
                <a:cs typeface="Times New Roman"/>
              </a:rPr>
              <a:t>老歌》揭示了在封建社会，封建土地所有制是地主对农民进行剥削的基础，农民不得不依附于地主，屈从于地主阶级的奴役，</a:t>
            </a:r>
            <a:r>
              <a:rPr lang="zh-CN" altLang="zh-CN" b="1" kern="100" dirty="0">
                <a:latin typeface="宋体"/>
                <a:cs typeface="宋体"/>
              </a:rPr>
              <a:t>②④</a:t>
            </a:r>
            <a:r>
              <a:rPr lang="zh-CN" altLang="zh-CN" b="1" kern="100" dirty="0">
                <a:latin typeface="Times New Roman"/>
                <a:ea typeface="方正细黑一简体"/>
                <a:cs typeface="Times New Roman"/>
              </a:rPr>
              <a:t>正确。在封建社会，农民有自己的劳动工具甚至少量土地，有一定的人身自由，但地主占有农民大部分劳动成果，</a:t>
            </a:r>
            <a:r>
              <a:rPr lang="zh-CN" altLang="zh-CN" b="1" kern="100" dirty="0">
                <a:latin typeface="宋体"/>
                <a:cs typeface="宋体"/>
              </a:rPr>
              <a:t>①③</a:t>
            </a:r>
            <a:r>
              <a:rPr lang="zh-CN" altLang="zh-CN" b="1" kern="100" dirty="0">
                <a:latin typeface="Times New Roman"/>
                <a:ea typeface="方正细黑一简体"/>
                <a:cs typeface="Times New Roman"/>
              </a:rPr>
              <a:t>错误。</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10033622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wipe(down)">
                                      <p:cBhvr>
                                        <p:cTn id="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24979" y="836712"/>
            <a:ext cx="10975658" cy="5030017"/>
          </a:xfrm>
        </p:spPr>
        <p:txBody>
          <a:bodyPr>
            <a:normAutofit/>
          </a:bodyPr>
          <a:lstStyle/>
          <a:p>
            <a:pPr indent="713740" algn="just">
              <a:tabLst>
                <a:tab pos="5311140" algn="l"/>
              </a:tabLst>
            </a:pPr>
            <a:r>
              <a:rPr lang="en-US" altLang="zh-CN" b="1" kern="100" dirty="0">
                <a:latin typeface="Times New Roman"/>
                <a:ea typeface="方正细黑一简体"/>
                <a:cs typeface="Courier New"/>
              </a:rPr>
              <a:t>3</a:t>
            </a:r>
            <a:r>
              <a:rPr lang="zh-CN" altLang="zh-CN" b="1" kern="100" dirty="0">
                <a:latin typeface="Times New Roman"/>
                <a:ea typeface="方正细黑一简体"/>
                <a:cs typeface="Times New Roman"/>
              </a:rPr>
              <a:t>．《共产党宣言》指出：</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从封建社会的灭亡中产生出来的现代资产阶级社会并没有消灭阶级对立。它只是用新的阶级、新的压迫条件、新的斗争形式代替了旧的。</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由此可见</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pPr indent="713740" algn="just">
              <a:tabLst>
                <a:tab pos="5311140" algn="l"/>
              </a:tabLst>
            </a:pPr>
            <a:r>
              <a:rPr lang="zh-CN" altLang="zh-CN" b="1" kern="100" dirty="0">
                <a:latin typeface="宋体"/>
                <a:cs typeface="宋体"/>
              </a:rPr>
              <a:t>①</a:t>
            </a:r>
            <a:r>
              <a:rPr lang="zh-CN" altLang="zh-CN" b="1" kern="100" dirty="0">
                <a:latin typeface="Times New Roman"/>
                <a:ea typeface="方正细黑一简体"/>
                <a:cs typeface="Times New Roman"/>
              </a:rPr>
              <a:t>人类社会的历史是阶级斗争的历史　</a:t>
            </a:r>
            <a:r>
              <a:rPr lang="zh-CN" altLang="zh-CN" b="1" kern="100" dirty="0">
                <a:latin typeface="宋体"/>
                <a:cs typeface="宋体"/>
              </a:rPr>
              <a:t>②</a:t>
            </a:r>
            <a:r>
              <a:rPr lang="zh-CN" altLang="zh-CN" b="1" kern="100" dirty="0">
                <a:latin typeface="Times New Roman"/>
                <a:ea typeface="方正细黑一简体"/>
                <a:cs typeface="Times New Roman"/>
              </a:rPr>
              <a:t>资本主义生产关系是以私有制为基础的　</a:t>
            </a:r>
            <a:r>
              <a:rPr lang="zh-CN" altLang="zh-CN" b="1" kern="100" dirty="0">
                <a:latin typeface="宋体"/>
                <a:cs typeface="宋体"/>
              </a:rPr>
              <a:t>③</a:t>
            </a:r>
            <a:r>
              <a:rPr lang="zh-CN" altLang="zh-CN" b="1" kern="100" dirty="0">
                <a:latin typeface="Times New Roman"/>
                <a:ea typeface="方正细黑一简体"/>
                <a:cs typeface="Times New Roman"/>
              </a:rPr>
              <a:t>社会形态的更替不一定是历史的进步　</a:t>
            </a:r>
            <a:r>
              <a:rPr lang="zh-CN" altLang="zh-CN" b="1" kern="100" dirty="0">
                <a:latin typeface="宋体"/>
                <a:cs typeface="宋体"/>
              </a:rPr>
              <a:t>④</a:t>
            </a:r>
            <a:r>
              <a:rPr lang="zh-CN" altLang="zh-CN" b="1" kern="100" dirty="0">
                <a:latin typeface="Times New Roman"/>
                <a:ea typeface="方正细黑一简体"/>
                <a:cs typeface="Times New Roman"/>
              </a:rPr>
              <a:t>资本主义社会基本矛盾的尖锐化不可避免</a:t>
            </a:r>
            <a:endParaRPr lang="zh-CN" altLang="zh-CN" sz="1050" kern="100" dirty="0">
              <a:latin typeface="宋体"/>
              <a:cs typeface="Courier New"/>
            </a:endParaRPr>
          </a:p>
          <a:p>
            <a:pPr indent="713740" algn="just">
              <a:tabLst>
                <a:tab pos="5311140" algn="l"/>
              </a:tabLst>
            </a:pP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a:t>
            </a:r>
            <a:r>
              <a:rPr lang="zh-CN" altLang="zh-CN" b="1" kern="100" dirty="0">
                <a:latin typeface="宋体"/>
                <a:cs typeface="宋体"/>
              </a:rPr>
              <a:t>①②</a:t>
            </a:r>
            <a:r>
              <a:rPr lang="en-US" altLang="zh-CN" b="1" kern="100" dirty="0">
                <a:latin typeface="Times New Roman"/>
                <a:ea typeface="方正细黑一简体"/>
                <a:cs typeface="Courier New"/>
              </a:rPr>
              <a:t> </a:t>
            </a:r>
            <a:r>
              <a:rPr lang="en-US" altLang="zh-CN" b="1" kern="100" dirty="0" smtClean="0">
                <a:latin typeface="Times New Roman"/>
                <a:ea typeface="方正细黑一简体"/>
                <a:cs typeface="Courier New"/>
              </a:rPr>
              <a:t>        </a:t>
            </a:r>
            <a:r>
              <a:rPr lang="en-US" altLang="zh-CN" b="1" kern="100" dirty="0">
                <a:latin typeface="Times New Roman"/>
                <a:ea typeface="方正细黑一简体"/>
                <a:cs typeface="Courier New"/>
              </a:rPr>
              <a:t>B</a:t>
            </a:r>
            <a:r>
              <a:rPr lang="zh-CN" altLang="zh-CN" b="1" kern="100" dirty="0">
                <a:latin typeface="Times New Roman"/>
                <a:ea typeface="方正细黑一简体"/>
                <a:cs typeface="Times New Roman"/>
              </a:rPr>
              <a:t>．</a:t>
            </a:r>
            <a:r>
              <a:rPr lang="zh-CN" altLang="zh-CN" b="1" kern="100" dirty="0">
                <a:latin typeface="宋体"/>
                <a:cs typeface="宋体"/>
              </a:rPr>
              <a:t>①③</a:t>
            </a:r>
            <a:r>
              <a:rPr lang="en-US" altLang="zh-CN" b="1" kern="100" dirty="0">
                <a:latin typeface="Times New Roman"/>
                <a:ea typeface="方正细黑一简体"/>
                <a:cs typeface="Courier New"/>
              </a:rPr>
              <a:t>  </a:t>
            </a:r>
            <a:r>
              <a:rPr lang="en-US" altLang="zh-CN" b="1" kern="100" dirty="0" smtClean="0">
                <a:latin typeface="Times New Roman"/>
                <a:ea typeface="方正细黑一简体"/>
                <a:cs typeface="Courier New"/>
              </a:rPr>
              <a:t>       C</a:t>
            </a:r>
            <a:r>
              <a:rPr lang="zh-CN" altLang="zh-CN" b="1" kern="100" dirty="0">
                <a:latin typeface="Times New Roman"/>
                <a:ea typeface="方正细黑一简体"/>
                <a:cs typeface="Times New Roman"/>
              </a:rPr>
              <a:t>．</a:t>
            </a:r>
            <a:r>
              <a:rPr lang="zh-CN" altLang="zh-CN" b="1" kern="100" dirty="0" smtClean="0">
                <a:latin typeface="宋体"/>
                <a:cs typeface="宋体"/>
              </a:rPr>
              <a:t>②④</a:t>
            </a:r>
            <a:r>
              <a:rPr lang="en-US" altLang="zh-CN" b="1" kern="100" dirty="0" smtClean="0">
                <a:latin typeface="宋体"/>
                <a:cs typeface="宋体"/>
              </a:rPr>
              <a:t>    </a:t>
            </a:r>
            <a:r>
              <a:rPr lang="en-US" altLang="zh-CN" b="1" kern="100" dirty="0" smtClean="0">
                <a:latin typeface="Times New Roman"/>
                <a:ea typeface="方正细黑一简体"/>
                <a:cs typeface="Courier New"/>
              </a:rPr>
              <a:t>  </a:t>
            </a:r>
            <a:r>
              <a:rPr lang="en-US" altLang="zh-CN" b="1" kern="100" dirty="0">
                <a:latin typeface="Times New Roman"/>
                <a:ea typeface="方正细黑一简体"/>
                <a:cs typeface="Courier New"/>
              </a:rPr>
              <a:t>D</a:t>
            </a:r>
            <a:r>
              <a:rPr lang="zh-CN" altLang="zh-CN" b="1" kern="100" dirty="0">
                <a:latin typeface="Times New Roman"/>
                <a:ea typeface="方正细黑一简体"/>
                <a:cs typeface="Times New Roman"/>
              </a:rPr>
              <a:t>．</a:t>
            </a:r>
            <a:r>
              <a:rPr lang="zh-CN" altLang="zh-CN" b="1" kern="100" dirty="0">
                <a:latin typeface="宋体"/>
                <a:cs typeface="宋体"/>
              </a:rPr>
              <a:t>③④</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1413364928"/>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p:txBody>
          <a:bodyPr/>
          <a:lstStyle/>
          <a:p>
            <a:pPr indent="713740" algn="just">
              <a:tabLst>
                <a:tab pos="5311140" algn="l"/>
              </a:tabLst>
            </a:pPr>
            <a:r>
              <a:rPr lang="zh-CN" altLang="zh-CN" b="1" kern="100" dirty="0">
                <a:solidFill>
                  <a:srgbClr val="FF0000"/>
                </a:solidFill>
                <a:latin typeface="Times New Roman"/>
                <a:ea typeface="方正细黑一简体"/>
                <a:cs typeface="Times New Roman"/>
              </a:rPr>
              <a:t>答案：</a:t>
            </a:r>
            <a:r>
              <a:rPr lang="en-US" altLang="zh-CN" b="1" kern="100" dirty="0">
                <a:latin typeface="Times New Roman"/>
                <a:ea typeface="方正细黑一简体"/>
                <a:cs typeface="Courier New"/>
              </a:rPr>
              <a:t>C</a:t>
            </a:r>
            <a:r>
              <a:rPr lang="zh-CN" altLang="zh-CN" b="1" kern="100" dirty="0">
                <a:latin typeface="Times New Roman"/>
                <a:ea typeface="方正细黑一简体"/>
                <a:cs typeface="Times New Roman"/>
              </a:rPr>
              <a:t>　</a:t>
            </a:r>
            <a:endParaRPr lang="zh-CN" altLang="zh-CN" sz="1050" kern="100" dirty="0">
              <a:latin typeface="宋体"/>
              <a:cs typeface="Courier New"/>
            </a:endParaRPr>
          </a:p>
          <a:p>
            <a:pPr indent="713740" algn="just">
              <a:tabLst>
                <a:tab pos="5311140" algn="l"/>
              </a:tabLst>
            </a:pPr>
            <a:r>
              <a:rPr lang="zh-CN" altLang="zh-CN" b="1" kern="100" dirty="0">
                <a:solidFill>
                  <a:srgbClr val="FF0000"/>
                </a:solidFill>
                <a:latin typeface="Times New Roman"/>
                <a:ea typeface="方正细黑一简体"/>
                <a:cs typeface="Times New Roman"/>
              </a:rPr>
              <a:t>解析：</a:t>
            </a:r>
            <a:r>
              <a:rPr lang="zh-CN" altLang="zh-CN" b="1" kern="100" dirty="0">
                <a:latin typeface="Times New Roman"/>
                <a:ea typeface="方正细黑一简体"/>
                <a:cs typeface="Times New Roman"/>
              </a:rPr>
              <a:t>《共产党宣言》的论述表明资本主义生产关系没有改变私有制，因此，资本主义社会基本矛盾的尖锐化不可避免，</a:t>
            </a:r>
            <a:r>
              <a:rPr lang="zh-CN" altLang="zh-CN" b="1" kern="100" dirty="0">
                <a:latin typeface="宋体"/>
                <a:cs typeface="宋体"/>
              </a:rPr>
              <a:t>②④</a:t>
            </a:r>
            <a:r>
              <a:rPr lang="zh-CN" altLang="zh-CN" b="1" kern="100" dirty="0">
                <a:latin typeface="Times New Roman"/>
                <a:ea typeface="方正细黑一简体"/>
                <a:cs typeface="Times New Roman"/>
              </a:rPr>
              <a:t>正确；阶级斗争的历史是人类社会历史的一部分，</a:t>
            </a:r>
            <a:r>
              <a:rPr lang="zh-CN" altLang="zh-CN" b="1" kern="100" dirty="0">
                <a:latin typeface="宋体"/>
                <a:cs typeface="宋体"/>
              </a:rPr>
              <a:t>①</a:t>
            </a:r>
            <a:r>
              <a:rPr lang="zh-CN" altLang="zh-CN" b="1" kern="100" dirty="0">
                <a:latin typeface="Times New Roman"/>
                <a:ea typeface="方正细黑一简体"/>
                <a:cs typeface="Times New Roman"/>
              </a:rPr>
              <a:t>错误；材料强调的是资本主义社会取代了封建社会，是高级社会形态代替低级社会形态，是历史的进步，</a:t>
            </a:r>
            <a:r>
              <a:rPr lang="zh-CN" altLang="zh-CN" b="1" kern="100" dirty="0">
                <a:latin typeface="宋体"/>
                <a:cs typeface="宋体"/>
              </a:rPr>
              <a:t>③</a:t>
            </a:r>
            <a:r>
              <a:rPr lang="zh-CN" altLang="zh-CN" b="1" kern="100" dirty="0">
                <a:latin typeface="Times New Roman"/>
                <a:ea typeface="方正细黑一简体"/>
                <a:cs typeface="Times New Roman"/>
              </a:rPr>
              <a:t>本身说法正确但不符合题意，排除。故答案选</a:t>
            </a:r>
            <a:r>
              <a:rPr lang="en-US" altLang="zh-CN" b="1" kern="100" dirty="0">
                <a:latin typeface="Times New Roman"/>
                <a:ea typeface="方正细黑一简体"/>
                <a:cs typeface="Courier New"/>
              </a:rPr>
              <a:t>C</a:t>
            </a:r>
            <a:r>
              <a:rPr lang="zh-CN" altLang="zh-CN" b="1" kern="100" dirty="0" smtClean="0">
                <a:latin typeface="Times New Roman"/>
                <a:ea typeface="方正细黑一简体"/>
                <a:cs typeface="Times New Roman"/>
              </a:rPr>
              <a:t>。</a:t>
            </a:r>
            <a:endParaRPr lang="zh-CN" altLang="zh-CN" sz="1050" kern="100" dirty="0">
              <a:latin typeface="宋体"/>
              <a:cs typeface="Courier New"/>
            </a:endParaRPr>
          </a:p>
        </p:txBody>
      </p:sp>
    </p:spTree>
    <p:extLst>
      <p:ext uri="{BB962C8B-B14F-4D97-AF65-F5344CB8AC3E}">
        <p14:creationId xmlns:p14="http://schemas.microsoft.com/office/powerpoint/2010/main" val="10033622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wipe(down)">
                                      <p:cBhvr>
                                        <p:cTn id="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1.xml><?xml version="1.0" encoding="utf-8"?>
<p:sld xmlns:a="http://schemas.openxmlformats.org/drawingml/2006/main" xmlns:r="http://schemas.openxmlformats.org/officeDocument/2006/relationships" xmlns:p="http://schemas.openxmlformats.org/presentationml/2006/main">
  <p:cSld>
    <p:bg>
      <p:bgPr>
        <a:solidFill>
          <a:schemeClr val="tx2">
            <a:lumMod val="50000"/>
          </a:schemeClr>
        </a:solidFill>
        <a:effectLst/>
      </p:bgPr>
    </p:bg>
    <p:spTree>
      <p:nvGrpSpPr>
        <p:cNvPr id="1" name=""/>
        <p:cNvGrpSpPr/>
        <p:nvPr/>
      </p:nvGrpSpPr>
      <p:grpSpPr>
        <a:xfrm>
          <a:off x="0" y="0"/>
          <a:ext cx="0" cy="0"/>
          <a:chOff x="0" y="0"/>
          <a:chExt cx="0" cy="0"/>
        </a:xfrm>
      </p:grpSpPr>
      <p:sp>
        <p:nvSpPr>
          <p:cNvPr id="4" name="直角三角形 3"/>
          <p:cNvSpPr/>
          <p:nvPr/>
        </p:nvSpPr>
        <p:spPr>
          <a:xfrm rot="10800000">
            <a:off x="7465739" y="6646"/>
            <a:ext cx="4734200" cy="4784743"/>
          </a:xfrm>
          <a:prstGeom prst="rtTriangle">
            <a:avLst/>
          </a:prstGeom>
          <a:solidFill>
            <a:srgbClr val="3DB19E"/>
          </a:solidFill>
          <a:ln>
            <a:noFill/>
          </a:ln>
          <a:effectLst>
            <a:outerShdw blurRad="88900" dist="88900" dir="7800000" algn="bl" rotWithShape="0">
              <a:schemeClr val="tx1">
                <a:lumMod val="95000"/>
                <a:lumOff val="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直角三角形 4"/>
          <p:cNvSpPr/>
          <p:nvPr/>
        </p:nvSpPr>
        <p:spPr>
          <a:xfrm>
            <a:off x="0" y="2900895"/>
            <a:ext cx="3915303" cy="3957103"/>
          </a:xfrm>
          <a:prstGeom prst="rtTriangle">
            <a:avLst/>
          </a:prstGeom>
          <a:solidFill>
            <a:srgbClr val="C4E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直角三角形 5"/>
          <p:cNvSpPr/>
          <p:nvPr/>
        </p:nvSpPr>
        <p:spPr>
          <a:xfrm>
            <a:off x="0" y="3367463"/>
            <a:ext cx="3453663" cy="3490535"/>
          </a:xfrm>
          <a:prstGeom prst="rtTriangle">
            <a:avLst/>
          </a:prstGeom>
          <a:solidFill>
            <a:srgbClr val="3DB19E"/>
          </a:solidFill>
          <a:ln>
            <a:noFill/>
          </a:ln>
          <a:effectLst>
            <a:outerShdw blurRad="88900" dist="88900" dir="18900000" algn="b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文本框 816131">
            <a:hlinkClick r:id="rId2" action="ppaction://hlinkfile"/>
          </p:cNvPr>
          <p:cNvSpPr txBox="1"/>
          <p:nvPr/>
        </p:nvSpPr>
        <p:spPr>
          <a:xfrm>
            <a:off x="1273051" y="2420888"/>
            <a:ext cx="8784976" cy="2082173"/>
          </a:xfrm>
          <a:prstGeom prst="rect">
            <a:avLst/>
          </a:prstGeom>
          <a:noFill/>
          <a:ln w="9525">
            <a:noFill/>
          </a:ln>
        </p:spPr>
        <p:txBody>
          <a:bodyPr vert="horz" wrap="square" lIns="91440" tIns="45720" rIns="91440" bIns="45720" numCol="1" anchor="t" anchorCtr="0" compatLnSpc="1">
            <a:prstTxWarp prst="textNoShape">
              <a:avLst/>
            </a:prstTxWarp>
            <a:spAutoFit/>
          </a:bodyPr>
          <a:lstStyle/>
          <a:p>
            <a:pPr algn="ctr" fontAlgn="base">
              <a:lnSpc>
                <a:spcPct val="150000"/>
              </a:lnSpc>
              <a:spcBef>
                <a:spcPct val="0"/>
              </a:spcBef>
              <a:spcAft>
                <a:spcPct val="0"/>
              </a:spcAft>
            </a:pPr>
            <a:r>
              <a:rPr lang="zh-CN" altLang="zh-CN" sz="3000" b="1" dirty="0" smtClean="0">
                <a:solidFill>
                  <a:schemeClr val="bg1"/>
                </a:solidFill>
                <a:effectLst>
                  <a:outerShdw blurRad="50800" dist="38100" algn="tr" rotWithShape="0">
                    <a:prstClr val="black">
                      <a:alpha val="40000"/>
                    </a:prstClr>
                  </a:outerShdw>
                </a:effectLst>
                <a:latin typeface="Times New Roman" panose="02020603050405020304" pitchFamily="18" charset="0"/>
                <a:cs typeface="Times New Roman" panose="02020603050405020304" pitchFamily="18" charset="0"/>
              </a:rPr>
              <a:t>“</a:t>
            </a:r>
            <a:r>
              <a:rPr lang="zh-CN" altLang="en-US" sz="3000" b="1" dirty="0">
                <a:solidFill>
                  <a:schemeClr val="bg1"/>
                </a:solidFill>
                <a:effectLst>
                  <a:outerShdw blurRad="50800" dist="38100" algn="tr" rotWithShape="0">
                    <a:prstClr val="black">
                      <a:alpha val="40000"/>
                    </a:prstClr>
                  </a:outerShdw>
                </a:effectLst>
                <a:latin typeface="Times New Roman" panose="02020603050405020304" pitchFamily="18" charset="0"/>
                <a:ea typeface="方正细黑一简体" panose="03000509000000000000" pitchFamily="65" charset="-122"/>
                <a:cs typeface="Times New Roman" panose="02020603050405020304" pitchFamily="18" charset="0"/>
              </a:rPr>
              <a:t>框题跟踪检测（一） 原始社会的解体和阶级社会的演进</a:t>
            </a:r>
            <a:r>
              <a:rPr lang="en-US" altLang="zh-CN" sz="3000" b="1" dirty="0" smtClean="0">
                <a:solidFill>
                  <a:schemeClr val="bg1"/>
                </a:solidFill>
                <a:effectLst>
                  <a:outerShdw blurRad="50800" dist="38100" algn="tr" rotWithShape="0">
                    <a:prstClr val="black">
                      <a:alpha val="40000"/>
                    </a:prstClr>
                  </a:outerShdw>
                </a:effectLst>
                <a:latin typeface="Times New Roman" panose="02020603050405020304" pitchFamily="18" charset="0"/>
                <a:cs typeface="Times New Roman" panose="02020603050405020304" pitchFamily="18" charset="0"/>
              </a:rPr>
              <a:t>”</a:t>
            </a:r>
            <a:endParaRPr lang="en-US" altLang="zh-CN" sz="3000" b="1" dirty="0">
              <a:solidFill>
                <a:schemeClr val="bg1"/>
              </a:solidFill>
              <a:effectLst>
                <a:outerShdw blurRad="50800" dist="38100" algn="tr" rotWithShape="0">
                  <a:prstClr val="black">
                    <a:alpha val="40000"/>
                  </a:prstClr>
                </a:outerShdw>
              </a:effectLst>
              <a:latin typeface="Times New Roman" panose="02020603050405020304" pitchFamily="18" charset="0"/>
              <a:cs typeface="Times New Roman" panose="02020603050405020304" pitchFamily="18" charset="0"/>
            </a:endParaRPr>
          </a:p>
          <a:p>
            <a:pPr marL="0" marR="0" lvl="0" indent="0" algn="ctr" defTabSz="914400" rtl="0" eaLnBrk="1" fontAlgn="base" latinLnBrk="0" hangingPunct="1">
              <a:lnSpc>
                <a:spcPct val="150000"/>
              </a:lnSpc>
              <a:spcBef>
                <a:spcPct val="0"/>
              </a:spcBef>
              <a:spcAft>
                <a:spcPct val="0"/>
              </a:spcAft>
              <a:buClrTx/>
              <a:buSzTx/>
              <a:buFontTx/>
              <a:buNone/>
              <a:tabLst/>
            </a:pPr>
            <a:r>
              <a:rPr kumimoji="0" lang="zh-CN" altLang="en-US" sz="3000" b="1" i="0" u="none" strike="noStrike" cap="none" normalizeH="0" baseline="0" dirty="0" smtClean="0">
                <a:ln>
                  <a:noFill/>
                </a:ln>
                <a:solidFill>
                  <a:schemeClr val="bg1"/>
                </a:solidFill>
                <a:effectLst>
                  <a:outerShdw blurRad="38100" dist="38100" dir="2700000" algn="tl">
                    <a:srgbClr val="C0C0C0"/>
                  </a:outerShdw>
                </a:effectLst>
                <a:latin typeface="Times New Roman" pitchFamily="18" charset="0"/>
                <a:ea typeface="宋体" pitchFamily="2" charset="-122"/>
                <a:cs typeface="Times New Roman" panose="02020603050405020304" pitchFamily="18" charset="0"/>
              </a:rPr>
              <a:t> </a:t>
            </a:r>
            <a:r>
              <a:rPr kumimoji="0" lang="en-US" altLang="zh-CN" sz="3000" b="1" i="0" u="none" strike="noStrike" cap="none" normalizeH="0" baseline="0" dirty="0" smtClean="0">
                <a:ln>
                  <a:noFill/>
                </a:ln>
                <a:solidFill>
                  <a:schemeClr val="bg1"/>
                </a:solidFill>
                <a:effectLst/>
                <a:latin typeface="Times New Roman" panose="02020603050405020304" pitchFamily="18" charset="0"/>
                <a:ea typeface="隶书" pitchFamily="49" charset="-122"/>
                <a:cs typeface="Times New Roman" panose="02020603050405020304" pitchFamily="18" charset="0"/>
              </a:rPr>
              <a:t>(</a:t>
            </a:r>
            <a:r>
              <a:rPr kumimoji="0" lang="zh-CN" altLang="zh-CN" sz="3000" b="1" i="0" u="none" strike="noStrike" cap="none" normalizeH="0" baseline="0" dirty="0" smtClean="0">
                <a:ln>
                  <a:noFill/>
                </a:ln>
                <a:solidFill>
                  <a:schemeClr val="bg1"/>
                </a:solidFill>
                <a:effectLst/>
                <a:latin typeface="Times New Roman" panose="02020603050405020304" pitchFamily="18" charset="0"/>
                <a:ea typeface="隶书" pitchFamily="49" charset="-122"/>
                <a:cs typeface="Times New Roman" panose="02020603050405020304" pitchFamily="18" charset="0"/>
              </a:rPr>
              <a:t>单击进入电子文档</a:t>
            </a:r>
            <a:r>
              <a:rPr kumimoji="0" lang="en-US" altLang="zh-CN" sz="3000" b="1" i="0" u="none" strike="noStrike" cap="none" normalizeH="0" baseline="0" dirty="0" smtClean="0">
                <a:ln>
                  <a:noFill/>
                </a:ln>
                <a:solidFill>
                  <a:schemeClr val="bg1"/>
                </a:solidFill>
                <a:effectLst/>
                <a:latin typeface="Times New Roman" panose="02020603050405020304" pitchFamily="18" charset="0"/>
                <a:ea typeface="隶书" pitchFamily="49" charset="-122"/>
                <a:cs typeface="Times New Roman" panose="02020603050405020304" pitchFamily="18" charset="0"/>
              </a:rPr>
              <a:t>)</a:t>
            </a:r>
            <a:endParaRPr kumimoji="0" lang="zh-CN" altLang="zh-CN" sz="3000" b="0" i="0" u="none" strike="noStrike" cap="none" normalizeH="0" baseline="0" dirty="0" smtClean="0">
              <a:ln>
                <a:noFill/>
              </a:ln>
              <a:solidFill>
                <a:schemeClr val="bg1"/>
              </a:solidFill>
              <a:effectLst/>
              <a:latin typeface="Times New Roman" panose="02020603050405020304" pitchFamily="18" charset="0"/>
              <a:ea typeface="宋体" pitchFamily="2" charset="-122"/>
              <a:cs typeface="Times New Roman" panose="02020603050405020304" pitchFamily="18" charset="0"/>
            </a:endParaRPr>
          </a:p>
        </p:txBody>
      </p:sp>
    </p:spTree>
    <p:extLst>
      <p:ext uri="{BB962C8B-B14F-4D97-AF65-F5344CB8AC3E}">
        <p14:creationId xmlns:p14="http://schemas.microsoft.com/office/powerpoint/2010/main" val="12837974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7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11" name="Group 4"/>
          <p:cNvGrpSpPr>
            <a:grpSpLocks noChangeAspect="1"/>
          </p:cNvGrpSpPr>
          <p:nvPr/>
        </p:nvGrpSpPr>
        <p:grpSpPr bwMode="auto">
          <a:xfrm flipH="1">
            <a:off x="6538371" y="28472"/>
            <a:ext cx="5607888" cy="6784904"/>
            <a:chOff x="2050" y="1166"/>
            <a:chExt cx="2913" cy="3153"/>
          </a:xfrm>
          <a:solidFill>
            <a:schemeClr val="bg1">
              <a:lumMod val="95000"/>
            </a:schemeClr>
          </a:solidFill>
        </p:grpSpPr>
        <p:sp>
          <p:nvSpPr>
            <p:cNvPr id="12" name="Freeform 5"/>
            <p:cNvSpPr/>
            <p:nvPr/>
          </p:nvSpPr>
          <p:spPr bwMode="auto">
            <a:xfrm>
              <a:off x="2855" y="1166"/>
              <a:ext cx="1690" cy="1650"/>
            </a:xfrm>
            <a:custGeom>
              <a:avLst/>
              <a:gdLst>
                <a:gd name="T0" fmla="*/ 502 w 1310"/>
                <a:gd name="T1" fmla="*/ 0 h 1280"/>
                <a:gd name="T2" fmla="*/ 551 w 1310"/>
                <a:gd name="T3" fmla="*/ 1280 h 1280"/>
                <a:gd name="T4" fmla="*/ 587 w 1310"/>
                <a:gd name="T5" fmla="*/ 575 h 1280"/>
                <a:gd name="T6" fmla="*/ 657 w 1310"/>
                <a:gd name="T7" fmla="*/ 1259 h 1280"/>
                <a:gd name="T8" fmla="*/ 502 w 1310"/>
                <a:gd name="T9" fmla="*/ 0 h 1280"/>
              </a:gdLst>
              <a:ahLst/>
              <a:cxnLst>
                <a:cxn ang="0">
                  <a:pos x="T0" y="T1"/>
                </a:cxn>
                <a:cxn ang="0">
                  <a:pos x="T2" y="T3"/>
                </a:cxn>
                <a:cxn ang="0">
                  <a:pos x="T4" y="T5"/>
                </a:cxn>
                <a:cxn ang="0">
                  <a:pos x="T6" y="T7"/>
                </a:cxn>
                <a:cxn ang="0">
                  <a:pos x="T8" y="T9"/>
                </a:cxn>
              </a:cxnLst>
              <a:rect l="0" t="0" r="r" b="b"/>
              <a:pathLst>
                <a:path w="1310" h="1280">
                  <a:moveTo>
                    <a:pt x="502" y="0"/>
                  </a:moveTo>
                  <a:cubicBezTo>
                    <a:pt x="0" y="806"/>
                    <a:pt x="551" y="1280"/>
                    <a:pt x="551" y="1280"/>
                  </a:cubicBezTo>
                  <a:cubicBezTo>
                    <a:pt x="462" y="1051"/>
                    <a:pt x="587" y="575"/>
                    <a:pt x="587" y="575"/>
                  </a:cubicBezTo>
                  <a:cubicBezTo>
                    <a:pt x="550" y="788"/>
                    <a:pt x="657" y="1259"/>
                    <a:pt x="657" y="1259"/>
                  </a:cubicBezTo>
                  <a:cubicBezTo>
                    <a:pt x="1310" y="557"/>
                    <a:pt x="502" y="0"/>
                    <a:pt x="502" y="0"/>
                  </a:cubicBezTo>
                </a:path>
              </a:pathLst>
            </a:custGeom>
            <a:grpFill/>
            <a:ln w="9525">
              <a:solidFill>
                <a:schemeClr val="bg1"/>
              </a:solidFill>
              <a:round/>
            </a:ln>
          </p:spPr>
          <p:txBody>
            <a:bodyPr vert="horz" wrap="square" lIns="91440" tIns="45720" rIns="91440" bIns="45720" numCol="1" anchor="t" anchorCtr="0" compatLnSpc="1"/>
            <a:lstStyle/>
            <a:p>
              <a:endParaRPr lang="zh-CN" altLang="en-US"/>
            </a:p>
          </p:txBody>
        </p:sp>
        <p:sp>
          <p:nvSpPr>
            <p:cNvPr id="13" name="Freeform 9"/>
            <p:cNvSpPr/>
            <p:nvPr/>
          </p:nvSpPr>
          <p:spPr bwMode="auto">
            <a:xfrm>
              <a:off x="2050" y="2088"/>
              <a:ext cx="1324" cy="850"/>
            </a:xfrm>
            <a:custGeom>
              <a:avLst/>
              <a:gdLst>
                <a:gd name="T0" fmla="*/ 374 w 1026"/>
                <a:gd name="T1" fmla="*/ 0 h 659"/>
                <a:gd name="T2" fmla="*/ 0 w 1026"/>
                <a:gd name="T3" fmla="*/ 74 h 659"/>
                <a:gd name="T4" fmla="*/ 813 w 1026"/>
                <a:gd name="T5" fmla="*/ 659 h 659"/>
                <a:gd name="T6" fmla="*/ 993 w 1026"/>
                <a:gd name="T7" fmla="*/ 637 h 659"/>
                <a:gd name="T8" fmla="*/ 475 w 1026"/>
                <a:gd name="T9" fmla="*/ 279 h 659"/>
                <a:gd name="T10" fmla="*/ 1026 w 1026"/>
                <a:gd name="T11" fmla="*/ 547 h 659"/>
                <a:gd name="T12" fmla="*/ 374 w 1026"/>
                <a:gd name="T13" fmla="*/ 0 h 659"/>
              </a:gdLst>
              <a:ahLst/>
              <a:cxnLst>
                <a:cxn ang="0">
                  <a:pos x="T0" y="T1"/>
                </a:cxn>
                <a:cxn ang="0">
                  <a:pos x="T2" y="T3"/>
                </a:cxn>
                <a:cxn ang="0">
                  <a:pos x="T4" y="T5"/>
                </a:cxn>
                <a:cxn ang="0">
                  <a:pos x="T6" y="T7"/>
                </a:cxn>
                <a:cxn ang="0">
                  <a:pos x="T8" y="T9"/>
                </a:cxn>
                <a:cxn ang="0">
                  <a:pos x="T10" y="T11"/>
                </a:cxn>
                <a:cxn ang="0">
                  <a:pos x="T12" y="T13"/>
                </a:cxn>
              </a:cxnLst>
              <a:rect l="0" t="0" r="r" b="b"/>
              <a:pathLst>
                <a:path w="1026" h="659">
                  <a:moveTo>
                    <a:pt x="374" y="0"/>
                  </a:moveTo>
                  <a:cubicBezTo>
                    <a:pt x="169" y="0"/>
                    <a:pt x="0" y="74"/>
                    <a:pt x="0" y="74"/>
                  </a:cubicBezTo>
                  <a:cubicBezTo>
                    <a:pt x="248" y="574"/>
                    <a:pt x="601" y="659"/>
                    <a:pt x="813" y="659"/>
                  </a:cubicBezTo>
                  <a:cubicBezTo>
                    <a:pt x="922" y="659"/>
                    <a:pt x="993" y="637"/>
                    <a:pt x="993" y="637"/>
                  </a:cubicBezTo>
                  <a:cubicBezTo>
                    <a:pt x="778" y="597"/>
                    <a:pt x="475" y="279"/>
                    <a:pt x="475" y="279"/>
                  </a:cubicBezTo>
                  <a:cubicBezTo>
                    <a:pt x="620" y="407"/>
                    <a:pt x="1026" y="547"/>
                    <a:pt x="1026" y="547"/>
                  </a:cubicBezTo>
                  <a:cubicBezTo>
                    <a:pt x="904" y="102"/>
                    <a:pt x="615" y="0"/>
                    <a:pt x="374" y="0"/>
                  </a:cubicBezTo>
                </a:path>
              </a:pathLst>
            </a:custGeom>
            <a:grpFill/>
            <a:ln w="9525">
              <a:solidFill>
                <a:schemeClr val="bg1"/>
              </a:solidFill>
              <a:round/>
            </a:ln>
          </p:spPr>
          <p:txBody>
            <a:bodyPr vert="horz" wrap="square" lIns="91440" tIns="45720" rIns="91440" bIns="45720" numCol="1" anchor="t" anchorCtr="0" compatLnSpc="1"/>
            <a:lstStyle/>
            <a:p>
              <a:endParaRPr lang="zh-CN" altLang="en-US"/>
            </a:p>
          </p:txBody>
        </p:sp>
        <p:sp>
          <p:nvSpPr>
            <p:cNvPr id="14" name="Freeform 10"/>
            <p:cNvSpPr/>
            <p:nvPr/>
          </p:nvSpPr>
          <p:spPr bwMode="auto">
            <a:xfrm>
              <a:off x="2273" y="2988"/>
              <a:ext cx="920" cy="486"/>
            </a:xfrm>
            <a:custGeom>
              <a:avLst/>
              <a:gdLst>
                <a:gd name="T0" fmla="*/ 422 w 713"/>
                <a:gd name="T1" fmla="*/ 0 h 377"/>
                <a:gd name="T2" fmla="*/ 0 w 713"/>
                <a:gd name="T3" fmla="*/ 328 h 377"/>
                <a:gd name="T4" fmla="*/ 267 w 713"/>
                <a:gd name="T5" fmla="*/ 377 h 377"/>
                <a:gd name="T6" fmla="*/ 713 w 713"/>
                <a:gd name="T7" fmla="*/ 138 h 377"/>
                <a:gd name="T8" fmla="*/ 343 w 713"/>
                <a:gd name="T9" fmla="*/ 207 h 377"/>
                <a:gd name="T10" fmla="*/ 312 w 713"/>
                <a:gd name="T11" fmla="*/ 207 h 377"/>
                <a:gd name="T12" fmla="*/ 688 w 713"/>
                <a:gd name="T13" fmla="*/ 81 h 377"/>
                <a:gd name="T14" fmla="*/ 422 w 713"/>
                <a:gd name="T15" fmla="*/ 0 h 37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13" h="377">
                  <a:moveTo>
                    <a:pt x="422" y="0"/>
                  </a:moveTo>
                  <a:cubicBezTo>
                    <a:pt x="131" y="0"/>
                    <a:pt x="0" y="328"/>
                    <a:pt x="0" y="328"/>
                  </a:cubicBezTo>
                  <a:cubicBezTo>
                    <a:pt x="101" y="363"/>
                    <a:pt x="190" y="377"/>
                    <a:pt x="267" y="377"/>
                  </a:cubicBezTo>
                  <a:cubicBezTo>
                    <a:pt x="586" y="377"/>
                    <a:pt x="713" y="138"/>
                    <a:pt x="713" y="138"/>
                  </a:cubicBezTo>
                  <a:cubicBezTo>
                    <a:pt x="619" y="201"/>
                    <a:pt x="419" y="207"/>
                    <a:pt x="343" y="207"/>
                  </a:cubicBezTo>
                  <a:cubicBezTo>
                    <a:pt x="324" y="207"/>
                    <a:pt x="312" y="207"/>
                    <a:pt x="312" y="207"/>
                  </a:cubicBezTo>
                  <a:cubicBezTo>
                    <a:pt x="437" y="201"/>
                    <a:pt x="688" y="81"/>
                    <a:pt x="688" y="81"/>
                  </a:cubicBezTo>
                  <a:cubicBezTo>
                    <a:pt x="588" y="23"/>
                    <a:pt x="500" y="0"/>
                    <a:pt x="422" y="0"/>
                  </a:cubicBezTo>
                </a:path>
              </a:pathLst>
            </a:custGeom>
            <a:grpFill/>
            <a:ln w="9525">
              <a:solidFill>
                <a:schemeClr val="bg1"/>
              </a:solidFill>
              <a:round/>
            </a:ln>
          </p:spPr>
          <p:txBody>
            <a:bodyPr vert="horz" wrap="square" lIns="91440" tIns="45720" rIns="91440" bIns="45720" numCol="1" anchor="t" anchorCtr="0" compatLnSpc="1"/>
            <a:lstStyle/>
            <a:p>
              <a:endParaRPr lang="zh-CN" altLang="en-US"/>
            </a:p>
          </p:txBody>
        </p:sp>
        <p:sp>
          <p:nvSpPr>
            <p:cNvPr id="15" name="Freeform 14"/>
            <p:cNvSpPr/>
            <p:nvPr/>
          </p:nvSpPr>
          <p:spPr bwMode="auto">
            <a:xfrm>
              <a:off x="4150" y="3063"/>
              <a:ext cx="658" cy="332"/>
            </a:xfrm>
            <a:custGeom>
              <a:avLst/>
              <a:gdLst>
                <a:gd name="T0" fmla="*/ 189 w 510"/>
                <a:gd name="T1" fmla="*/ 0 h 258"/>
                <a:gd name="T2" fmla="*/ 1 w 510"/>
                <a:gd name="T3" fmla="*/ 54 h 258"/>
                <a:gd name="T4" fmla="*/ 22 w 510"/>
                <a:gd name="T5" fmla="*/ 53 h 258"/>
                <a:gd name="T6" fmla="*/ 276 w 510"/>
                <a:gd name="T7" fmla="*/ 134 h 258"/>
                <a:gd name="T8" fmla="*/ 0 w 510"/>
                <a:gd name="T9" fmla="*/ 98 h 258"/>
                <a:gd name="T10" fmla="*/ 258 w 510"/>
                <a:gd name="T11" fmla="*/ 258 h 258"/>
                <a:gd name="T12" fmla="*/ 510 w 510"/>
                <a:gd name="T13" fmla="*/ 154 h 258"/>
                <a:gd name="T14" fmla="*/ 189 w 510"/>
                <a:gd name="T15" fmla="*/ 0 h 25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10" h="258">
                  <a:moveTo>
                    <a:pt x="189" y="0"/>
                  </a:moveTo>
                  <a:cubicBezTo>
                    <a:pt x="76" y="0"/>
                    <a:pt x="1" y="54"/>
                    <a:pt x="1" y="54"/>
                  </a:cubicBezTo>
                  <a:cubicBezTo>
                    <a:pt x="8" y="53"/>
                    <a:pt x="15" y="53"/>
                    <a:pt x="22" y="53"/>
                  </a:cubicBezTo>
                  <a:cubicBezTo>
                    <a:pt x="123" y="53"/>
                    <a:pt x="276" y="134"/>
                    <a:pt x="276" y="134"/>
                  </a:cubicBezTo>
                  <a:cubicBezTo>
                    <a:pt x="195" y="100"/>
                    <a:pt x="0" y="98"/>
                    <a:pt x="0" y="98"/>
                  </a:cubicBezTo>
                  <a:cubicBezTo>
                    <a:pt x="81" y="220"/>
                    <a:pt x="174" y="258"/>
                    <a:pt x="258" y="258"/>
                  </a:cubicBezTo>
                  <a:cubicBezTo>
                    <a:pt x="396" y="258"/>
                    <a:pt x="510" y="154"/>
                    <a:pt x="510" y="154"/>
                  </a:cubicBezTo>
                  <a:cubicBezTo>
                    <a:pt x="391" y="34"/>
                    <a:pt x="278" y="0"/>
                    <a:pt x="189" y="0"/>
                  </a:cubicBezTo>
                </a:path>
              </a:pathLst>
            </a:custGeom>
            <a:grpFill/>
            <a:ln w="9525">
              <a:solidFill>
                <a:schemeClr val="bg1"/>
              </a:solidFill>
              <a:round/>
            </a:ln>
          </p:spPr>
          <p:txBody>
            <a:bodyPr vert="horz" wrap="square" lIns="91440" tIns="45720" rIns="91440" bIns="45720" numCol="1" anchor="t" anchorCtr="0" compatLnSpc="1"/>
            <a:lstStyle/>
            <a:p>
              <a:endParaRPr lang="zh-CN" altLang="en-US"/>
            </a:p>
          </p:txBody>
        </p:sp>
        <p:sp>
          <p:nvSpPr>
            <p:cNvPr id="16" name="Freeform 15"/>
            <p:cNvSpPr/>
            <p:nvPr/>
          </p:nvSpPr>
          <p:spPr bwMode="auto">
            <a:xfrm>
              <a:off x="3800" y="2036"/>
              <a:ext cx="1163" cy="970"/>
            </a:xfrm>
            <a:custGeom>
              <a:avLst/>
              <a:gdLst>
                <a:gd name="T0" fmla="*/ 899 w 901"/>
                <a:gd name="T1" fmla="*/ 0 h 752"/>
                <a:gd name="T2" fmla="*/ 0 w 901"/>
                <a:gd name="T3" fmla="*/ 675 h 752"/>
                <a:gd name="T4" fmla="*/ 527 w 901"/>
                <a:gd name="T5" fmla="*/ 349 h 752"/>
                <a:gd name="T6" fmla="*/ 68 w 901"/>
                <a:gd name="T7" fmla="*/ 741 h 752"/>
                <a:gd name="T8" fmla="*/ 221 w 901"/>
                <a:gd name="T9" fmla="*/ 752 h 752"/>
                <a:gd name="T10" fmla="*/ 899 w 901"/>
                <a:gd name="T11" fmla="*/ 0 h 752"/>
              </a:gdLst>
              <a:ahLst/>
              <a:cxnLst>
                <a:cxn ang="0">
                  <a:pos x="T0" y="T1"/>
                </a:cxn>
                <a:cxn ang="0">
                  <a:pos x="T2" y="T3"/>
                </a:cxn>
                <a:cxn ang="0">
                  <a:pos x="T4" y="T5"/>
                </a:cxn>
                <a:cxn ang="0">
                  <a:pos x="T6" y="T7"/>
                </a:cxn>
                <a:cxn ang="0">
                  <a:pos x="T8" y="T9"/>
                </a:cxn>
                <a:cxn ang="0">
                  <a:pos x="T10" y="T11"/>
                </a:cxn>
              </a:cxnLst>
              <a:rect l="0" t="0" r="r" b="b"/>
              <a:pathLst>
                <a:path w="901" h="752">
                  <a:moveTo>
                    <a:pt x="899" y="0"/>
                  </a:moveTo>
                  <a:cubicBezTo>
                    <a:pt x="67" y="41"/>
                    <a:pt x="0" y="675"/>
                    <a:pt x="0" y="675"/>
                  </a:cubicBezTo>
                  <a:cubicBezTo>
                    <a:pt x="121" y="497"/>
                    <a:pt x="527" y="349"/>
                    <a:pt x="527" y="349"/>
                  </a:cubicBezTo>
                  <a:cubicBezTo>
                    <a:pt x="354" y="429"/>
                    <a:pt x="68" y="741"/>
                    <a:pt x="68" y="741"/>
                  </a:cubicBezTo>
                  <a:cubicBezTo>
                    <a:pt x="123" y="749"/>
                    <a:pt x="173" y="752"/>
                    <a:pt x="221" y="752"/>
                  </a:cubicBezTo>
                  <a:cubicBezTo>
                    <a:pt x="901" y="752"/>
                    <a:pt x="899" y="0"/>
                    <a:pt x="899" y="0"/>
                  </a:cubicBezTo>
                </a:path>
              </a:pathLst>
            </a:custGeom>
            <a:grpFill/>
            <a:ln w="9525">
              <a:solidFill>
                <a:schemeClr val="bg1"/>
              </a:solidFill>
              <a:round/>
            </a:ln>
          </p:spPr>
          <p:txBody>
            <a:bodyPr vert="horz" wrap="square" lIns="91440" tIns="45720" rIns="91440" bIns="45720" numCol="1" anchor="t" anchorCtr="0" compatLnSpc="1"/>
            <a:lstStyle/>
            <a:p>
              <a:endParaRPr lang="zh-CN" altLang="en-US"/>
            </a:p>
          </p:txBody>
        </p:sp>
        <p:sp>
          <p:nvSpPr>
            <p:cNvPr id="17" name="Freeform 16"/>
            <p:cNvSpPr/>
            <p:nvPr/>
          </p:nvSpPr>
          <p:spPr bwMode="auto">
            <a:xfrm>
              <a:off x="3192" y="2828"/>
              <a:ext cx="935" cy="1491"/>
            </a:xfrm>
            <a:custGeom>
              <a:avLst/>
              <a:gdLst>
                <a:gd name="T0" fmla="*/ 345 w 725"/>
                <a:gd name="T1" fmla="*/ 0 h 1156"/>
                <a:gd name="T2" fmla="*/ 340 w 725"/>
                <a:gd name="T3" fmla="*/ 182 h 1156"/>
                <a:gd name="T4" fmla="*/ 323 w 725"/>
                <a:gd name="T5" fmla="*/ 231 h 1156"/>
                <a:gd name="T6" fmla="*/ 213 w 725"/>
                <a:gd name="T7" fmla="*/ 110 h 1156"/>
                <a:gd name="T8" fmla="*/ 142 w 725"/>
                <a:gd name="T9" fmla="*/ 28 h 1156"/>
                <a:gd name="T10" fmla="*/ 119 w 725"/>
                <a:gd name="T11" fmla="*/ 45 h 1156"/>
                <a:gd name="T12" fmla="*/ 228 w 725"/>
                <a:gd name="T13" fmla="*/ 273 h 1156"/>
                <a:gd name="T14" fmla="*/ 226 w 725"/>
                <a:gd name="T15" fmla="*/ 274 h 1156"/>
                <a:gd name="T16" fmla="*/ 136 w 725"/>
                <a:gd name="T17" fmla="*/ 196 h 1156"/>
                <a:gd name="T18" fmla="*/ 44 w 725"/>
                <a:gd name="T19" fmla="*/ 119 h 1156"/>
                <a:gd name="T20" fmla="*/ 43 w 725"/>
                <a:gd name="T21" fmla="*/ 119 h 1156"/>
                <a:gd name="T22" fmla="*/ 37 w 725"/>
                <a:gd name="T23" fmla="*/ 189 h 1156"/>
                <a:gd name="T24" fmla="*/ 187 w 725"/>
                <a:gd name="T25" fmla="*/ 347 h 1156"/>
                <a:gd name="T26" fmla="*/ 183 w 725"/>
                <a:gd name="T27" fmla="*/ 348 h 1156"/>
                <a:gd name="T28" fmla="*/ 43 w 725"/>
                <a:gd name="T29" fmla="*/ 278 h 1156"/>
                <a:gd name="T30" fmla="*/ 40 w 725"/>
                <a:gd name="T31" fmla="*/ 278 h 1156"/>
                <a:gd name="T32" fmla="*/ 85 w 725"/>
                <a:gd name="T33" fmla="*/ 364 h 1156"/>
                <a:gd name="T34" fmla="*/ 312 w 725"/>
                <a:gd name="T35" fmla="*/ 613 h 1156"/>
                <a:gd name="T36" fmla="*/ 270 w 725"/>
                <a:gd name="T37" fmla="*/ 1156 h 1156"/>
                <a:gd name="T38" fmla="*/ 572 w 725"/>
                <a:gd name="T39" fmla="*/ 1154 h 1156"/>
                <a:gd name="T40" fmla="*/ 544 w 725"/>
                <a:gd name="T41" fmla="*/ 499 h 1156"/>
                <a:gd name="T42" fmla="*/ 715 w 725"/>
                <a:gd name="T43" fmla="*/ 164 h 1156"/>
                <a:gd name="T44" fmla="*/ 688 w 725"/>
                <a:gd name="T45" fmla="*/ 143 h 1156"/>
                <a:gd name="T46" fmla="*/ 633 w 725"/>
                <a:gd name="T47" fmla="*/ 179 h 1156"/>
                <a:gd name="T48" fmla="*/ 494 w 725"/>
                <a:gd name="T49" fmla="*/ 276 h 1156"/>
                <a:gd name="T50" fmla="*/ 479 w 725"/>
                <a:gd name="T51" fmla="*/ 275 h 1156"/>
                <a:gd name="T52" fmla="*/ 357 w 725"/>
                <a:gd name="T53" fmla="*/ 3 h 1156"/>
                <a:gd name="T54" fmla="*/ 345 w 725"/>
                <a:gd name="T55" fmla="*/ 0 h 1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725" h="1156">
                  <a:moveTo>
                    <a:pt x="345" y="0"/>
                  </a:moveTo>
                  <a:cubicBezTo>
                    <a:pt x="313" y="0"/>
                    <a:pt x="325" y="97"/>
                    <a:pt x="340" y="182"/>
                  </a:cubicBezTo>
                  <a:cubicBezTo>
                    <a:pt x="345" y="216"/>
                    <a:pt x="338" y="231"/>
                    <a:pt x="323" y="231"/>
                  </a:cubicBezTo>
                  <a:cubicBezTo>
                    <a:pt x="297" y="231"/>
                    <a:pt x="247" y="183"/>
                    <a:pt x="213" y="110"/>
                  </a:cubicBezTo>
                  <a:cubicBezTo>
                    <a:pt x="182" y="45"/>
                    <a:pt x="158" y="28"/>
                    <a:pt x="142" y="28"/>
                  </a:cubicBezTo>
                  <a:cubicBezTo>
                    <a:pt x="130" y="28"/>
                    <a:pt x="122" y="38"/>
                    <a:pt x="119" y="45"/>
                  </a:cubicBezTo>
                  <a:cubicBezTo>
                    <a:pt x="112" y="61"/>
                    <a:pt x="238" y="264"/>
                    <a:pt x="228" y="273"/>
                  </a:cubicBezTo>
                  <a:cubicBezTo>
                    <a:pt x="227" y="273"/>
                    <a:pt x="227" y="274"/>
                    <a:pt x="226" y="274"/>
                  </a:cubicBezTo>
                  <a:cubicBezTo>
                    <a:pt x="218" y="274"/>
                    <a:pt x="177" y="235"/>
                    <a:pt x="136" y="196"/>
                  </a:cubicBezTo>
                  <a:cubicBezTo>
                    <a:pt x="95" y="157"/>
                    <a:pt x="53" y="119"/>
                    <a:pt x="44" y="119"/>
                  </a:cubicBezTo>
                  <a:cubicBezTo>
                    <a:pt x="43" y="119"/>
                    <a:pt x="43" y="119"/>
                    <a:pt x="43" y="119"/>
                  </a:cubicBezTo>
                  <a:cubicBezTo>
                    <a:pt x="27" y="123"/>
                    <a:pt x="0" y="136"/>
                    <a:pt x="37" y="189"/>
                  </a:cubicBezTo>
                  <a:cubicBezTo>
                    <a:pt x="75" y="242"/>
                    <a:pt x="195" y="332"/>
                    <a:pt x="187" y="347"/>
                  </a:cubicBezTo>
                  <a:cubicBezTo>
                    <a:pt x="186" y="348"/>
                    <a:pt x="185" y="348"/>
                    <a:pt x="183" y="348"/>
                  </a:cubicBezTo>
                  <a:cubicBezTo>
                    <a:pt x="163" y="348"/>
                    <a:pt x="76" y="280"/>
                    <a:pt x="43" y="278"/>
                  </a:cubicBezTo>
                  <a:cubicBezTo>
                    <a:pt x="42" y="278"/>
                    <a:pt x="41" y="278"/>
                    <a:pt x="40" y="278"/>
                  </a:cubicBezTo>
                  <a:cubicBezTo>
                    <a:pt x="7" y="278"/>
                    <a:pt x="21" y="323"/>
                    <a:pt x="85" y="364"/>
                  </a:cubicBezTo>
                  <a:cubicBezTo>
                    <a:pt x="150" y="407"/>
                    <a:pt x="311" y="454"/>
                    <a:pt x="312" y="613"/>
                  </a:cubicBezTo>
                  <a:cubicBezTo>
                    <a:pt x="313" y="772"/>
                    <a:pt x="270" y="1156"/>
                    <a:pt x="270" y="1156"/>
                  </a:cubicBezTo>
                  <a:cubicBezTo>
                    <a:pt x="572" y="1154"/>
                    <a:pt x="572" y="1154"/>
                    <a:pt x="572" y="1154"/>
                  </a:cubicBezTo>
                  <a:cubicBezTo>
                    <a:pt x="572" y="1154"/>
                    <a:pt x="471" y="746"/>
                    <a:pt x="544" y="499"/>
                  </a:cubicBezTo>
                  <a:cubicBezTo>
                    <a:pt x="617" y="253"/>
                    <a:pt x="725" y="202"/>
                    <a:pt x="715" y="164"/>
                  </a:cubicBezTo>
                  <a:cubicBezTo>
                    <a:pt x="711" y="149"/>
                    <a:pt x="700" y="143"/>
                    <a:pt x="688" y="143"/>
                  </a:cubicBezTo>
                  <a:cubicBezTo>
                    <a:pt x="668" y="143"/>
                    <a:pt x="644" y="158"/>
                    <a:pt x="633" y="179"/>
                  </a:cubicBezTo>
                  <a:cubicBezTo>
                    <a:pt x="617" y="210"/>
                    <a:pt x="554" y="276"/>
                    <a:pt x="494" y="276"/>
                  </a:cubicBezTo>
                  <a:cubicBezTo>
                    <a:pt x="489" y="276"/>
                    <a:pt x="484" y="276"/>
                    <a:pt x="479" y="275"/>
                  </a:cubicBezTo>
                  <a:cubicBezTo>
                    <a:pt x="415" y="262"/>
                    <a:pt x="403" y="27"/>
                    <a:pt x="357" y="3"/>
                  </a:cubicBezTo>
                  <a:cubicBezTo>
                    <a:pt x="352" y="1"/>
                    <a:pt x="348" y="0"/>
                    <a:pt x="345" y="0"/>
                  </a:cubicBezTo>
                </a:path>
              </a:pathLst>
            </a:custGeom>
            <a:grpFill/>
            <a:ln w="9525">
              <a:solidFill>
                <a:schemeClr val="bg1"/>
              </a:solidFill>
              <a:round/>
            </a:ln>
          </p:spPr>
          <p:txBody>
            <a:bodyPr vert="horz" wrap="square" lIns="91440" tIns="45720" rIns="91440" bIns="45720" numCol="1" anchor="t" anchorCtr="0" compatLnSpc="1"/>
            <a:lstStyle/>
            <a:p>
              <a:endParaRPr lang="zh-CN" altLang="en-US"/>
            </a:p>
          </p:txBody>
        </p:sp>
      </p:grpSp>
      <p:sp>
        <p:nvSpPr>
          <p:cNvPr id="4" name="Teardrop 50"/>
          <p:cNvSpPr/>
          <p:nvPr/>
        </p:nvSpPr>
        <p:spPr>
          <a:xfrm rot="13500000">
            <a:off x="1930398" y="2036001"/>
            <a:ext cx="2206287" cy="2206287"/>
          </a:xfrm>
          <a:prstGeom prst="teardrop">
            <a:avLst/>
          </a:prstGeom>
          <a:solidFill>
            <a:srgbClr val="3DB1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prstClr val="white"/>
              </a:solidFill>
            </a:endParaRPr>
          </a:p>
        </p:txBody>
      </p:sp>
      <p:sp>
        <p:nvSpPr>
          <p:cNvPr id="5" name="Teardrop 51"/>
          <p:cNvSpPr/>
          <p:nvPr/>
        </p:nvSpPr>
        <p:spPr>
          <a:xfrm rot="13543884">
            <a:off x="3875274" y="2036001"/>
            <a:ext cx="2206287" cy="2206287"/>
          </a:xfrm>
          <a:prstGeom prst="teardrop">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prstClr val="white"/>
              </a:solidFill>
            </a:endParaRPr>
          </a:p>
        </p:txBody>
      </p:sp>
      <p:sp>
        <p:nvSpPr>
          <p:cNvPr id="6" name="Teardrop 52"/>
          <p:cNvSpPr/>
          <p:nvPr/>
        </p:nvSpPr>
        <p:spPr>
          <a:xfrm rot="2700000">
            <a:off x="5820150" y="2036001"/>
            <a:ext cx="2206287" cy="2206287"/>
          </a:xfrm>
          <a:prstGeom prst="teardrop">
            <a:avLst/>
          </a:prstGeom>
          <a:solidFill>
            <a:srgbClr val="3DB1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prstClr val="white"/>
              </a:solidFill>
            </a:endParaRPr>
          </a:p>
        </p:txBody>
      </p:sp>
      <p:sp>
        <p:nvSpPr>
          <p:cNvPr id="7" name="Teardrop 53"/>
          <p:cNvSpPr/>
          <p:nvPr/>
        </p:nvSpPr>
        <p:spPr>
          <a:xfrm rot="2700000">
            <a:off x="7765026" y="2036001"/>
            <a:ext cx="2206287" cy="2206287"/>
          </a:xfrm>
          <a:prstGeom prst="teardrop">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prstClr val="white"/>
              </a:solidFill>
            </a:endParaRPr>
          </a:p>
        </p:txBody>
      </p:sp>
      <p:sp>
        <p:nvSpPr>
          <p:cNvPr id="3" name="内容占位符 2"/>
          <p:cNvSpPr>
            <a:spLocks noGrp="1"/>
          </p:cNvSpPr>
          <p:nvPr>
            <p:ph idx="1"/>
          </p:nvPr>
        </p:nvSpPr>
        <p:spPr>
          <a:xfrm>
            <a:off x="3562087" y="2060848"/>
            <a:ext cx="2103452" cy="1429617"/>
          </a:xfrm>
        </p:spPr>
        <p:txBody>
          <a:bodyPr>
            <a:noAutofit/>
          </a:bodyPr>
          <a:lstStyle/>
          <a:p>
            <a:r>
              <a:rPr lang="zh-CN" altLang="en-US" sz="8000" b="1" dirty="0" smtClean="0">
                <a:solidFill>
                  <a:schemeClr val="bg1"/>
                </a:solidFill>
                <a:latin typeface="方正细黑一简体" panose="03000509000000000000" pitchFamily="65" charset="-122"/>
                <a:ea typeface="方正细黑一简体" panose="03000509000000000000" pitchFamily="65" charset="-122"/>
              </a:rPr>
              <a:t>谢</a:t>
            </a:r>
            <a:endParaRPr lang="zh-CN" altLang="en-US" sz="8000" b="1" dirty="0">
              <a:solidFill>
                <a:schemeClr val="bg1"/>
              </a:solidFill>
              <a:latin typeface="方正细黑一简体" panose="03000509000000000000" pitchFamily="65" charset="-122"/>
              <a:ea typeface="方正细黑一简体" panose="03000509000000000000" pitchFamily="65" charset="-122"/>
            </a:endParaRPr>
          </a:p>
        </p:txBody>
      </p:sp>
      <p:sp>
        <p:nvSpPr>
          <p:cNvPr id="8" name="内容占位符 2"/>
          <p:cNvSpPr txBox="1">
            <a:spLocks/>
          </p:cNvSpPr>
          <p:nvPr/>
        </p:nvSpPr>
        <p:spPr>
          <a:xfrm>
            <a:off x="1561083" y="2060848"/>
            <a:ext cx="2103452" cy="1429617"/>
          </a:xfrm>
          <a:prstGeom prst="rect">
            <a:avLst/>
          </a:prstGeom>
        </p:spPr>
        <p:txBody>
          <a:bodyPr vert="horz" lIns="91440" tIns="45720" rIns="91440" bIns="45720" rtlCol="0">
            <a:noAutofit/>
          </a:bodyPr>
          <a:lstStyle>
            <a:lvl1pPr marL="0" indent="719138" algn="l" defTabSz="914400" rtl="0" eaLnBrk="1" latinLnBrk="0" hangingPunct="1">
              <a:lnSpc>
                <a:spcPct val="150000"/>
              </a:lnSpc>
              <a:spcBef>
                <a:spcPct val="20000"/>
              </a:spcBef>
              <a:buFontTx/>
              <a:buNone/>
              <a:defRPr sz="2600" kern="1200">
                <a:solidFill>
                  <a:schemeClr val="tx1"/>
                </a:solidFill>
                <a:latin typeface="Times New Roman" panose="02020603050405020304" pitchFamily="18" charset="0"/>
                <a:ea typeface="+mn-ea"/>
                <a:cs typeface="Times New Roman" panose="02020603050405020304" pitchFamily="18" charset="0"/>
              </a:defRPr>
            </a:lvl1pPr>
            <a:lvl2pPr marL="4572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2pPr>
            <a:lvl3pPr marL="9144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3pPr>
            <a:lvl4pPr marL="13716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4pPr>
            <a:lvl5pPr marL="18288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zh-CN" altLang="en-US" sz="8000" b="1" dirty="0" smtClean="0">
                <a:solidFill>
                  <a:schemeClr val="bg1"/>
                </a:solidFill>
                <a:latin typeface="方正细黑一简体" panose="03000509000000000000" pitchFamily="65" charset="-122"/>
                <a:ea typeface="方正细黑一简体" panose="03000509000000000000" pitchFamily="65" charset="-122"/>
              </a:rPr>
              <a:t>谢</a:t>
            </a:r>
            <a:endParaRPr lang="zh-CN" altLang="en-US" sz="8000" b="1" dirty="0">
              <a:solidFill>
                <a:schemeClr val="bg1"/>
              </a:solidFill>
              <a:latin typeface="方正细黑一简体" panose="03000509000000000000" pitchFamily="65" charset="-122"/>
              <a:ea typeface="方正细黑一简体" panose="03000509000000000000" pitchFamily="65" charset="-122"/>
            </a:endParaRPr>
          </a:p>
        </p:txBody>
      </p:sp>
      <p:sp>
        <p:nvSpPr>
          <p:cNvPr id="9" name="内容占位符 2"/>
          <p:cNvSpPr txBox="1">
            <a:spLocks/>
          </p:cNvSpPr>
          <p:nvPr/>
        </p:nvSpPr>
        <p:spPr>
          <a:xfrm>
            <a:off x="5593531" y="2071391"/>
            <a:ext cx="2103452" cy="1429617"/>
          </a:xfrm>
          <a:prstGeom prst="rect">
            <a:avLst/>
          </a:prstGeom>
        </p:spPr>
        <p:txBody>
          <a:bodyPr vert="horz" lIns="91440" tIns="45720" rIns="91440" bIns="45720" rtlCol="0">
            <a:noAutofit/>
          </a:bodyPr>
          <a:lstStyle>
            <a:lvl1pPr marL="0" indent="719138" algn="l" defTabSz="914400" rtl="0" eaLnBrk="1" latinLnBrk="0" hangingPunct="1">
              <a:lnSpc>
                <a:spcPct val="150000"/>
              </a:lnSpc>
              <a:spcBef>
                <a:spcPct val="20000"/>
              </a:spcBef>
              <a:buFontTx/>
              <a:buNone/>
              <a:defRPr sz="2600" kern="1200">
                <a:solidFill>
                  <a:schemeClr val="tx1"/>
                </a:solidFill>
                <a:latin typeface="Times New Roman" panose="02020603050405020304" pitchFamily="18" charset="0"/>
                <a:ea typeface="+mn-ea"/>
                <a:cs typeface="Times New Roman" panose="02020603050405020304" pitchFamily="18" charset="0"/>
              </a:defRPr>
            </a:lvl1pPr>
            <a:lvl2pPr marL="4572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2pPr>
            <a:lvl3pPr marL="9144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3pPr>
            <a:lvl4pPr marL="13716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4pPr>
            <a:lvl5pPr marL="18288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zh-CN" altLang="en-US" sz="8000" b="1" dirty="0" smtClean="0">
                <a:solidFill>
                  <a:schemeClr val="bg1"/>
                </a:solidFill>
                <a:latin typeface="方正细黑一简体" panose="03000509000000000000" pitchFamily="65" charset="-122"/>
                <a:ea typeface="方正细黑一简体" panose="03000509000000000000" pitchFamily="65" charset="-122"/>
              </a:rPr>
              <a:t>观</a:t>
            </a:r>
            <a:endParaRPr lang="zh-CN" altLang="en-US" sz="8000" b="1" dirty="0">
              <a:solidFill>
                <a:schemeClr val="bg1"/>
              </a:solidFill>
              <a:latin typeface="方正细黑一简体" panose="03000509000000000000" pitchFamily="65" charset="-122"/>
              <a:ea typeface="方正细黑一简体" panose="03000509000000000000" pitchFamily="65" charset="-122"/>
            </a:endParaRPr>
          </a:p>
        </p:txBody>
      </p:sp>
      <p:sp>
        <p:nvSpPr>
          <p:cNvPr id="10" name="内容占位符 2"/>
          <p:cNvSpPr txBox="1">
            <a:spLocks/>
          </p:cNvSpPr>
          <p:nvPr/>
        </p:nvSpPr>
        <p:spPr>
          <a:xfrm>
            <a:off x="7609755" y="2071391"/>
            <a:ext cx="2103452" cy="1429617"/>
          </a:xfrm>
          <a:prstGeom prst="rect">
            <a:avLst/>
          </a:prstGeom>
        </p:spPr>
        <p:txBody>
          <a:bodyPr vert="horz" lIns="91440" tIns="45720" rIns="91440" bIns="45720" rtlCol="0">
            <a:noAutofit/>
          </a:bodyPr>
          <a:lstStyle>
            <a:lvl1pPr marL="0" indent="719138" algn="l" defTabSz="914400" rtl="0" eaLnBrk="1" latinLnBrk="0" hangingPunct="1">
              <a:lnSpc>
                <a:spcPct val="150000"/>
              </a:lnSpc>
              <a:spcBef>
                <a:spcPct val="20000"/>
              </a:spcBef>
              <a:buFontTx/>
              <a:buNone/>
              <a:defRPr sz="2600" kern="1200">
                <a:solidFill>
                  <a:schemeClr val="tx1"/>
                </a:solidFill>
                <a:latin typeface="Times New Roman" panose="02020603050405020304" pitchFamily="18" charset="0"/>
                <a:ea typeface="+mn-ea"/>
                <a:cs typeface="Times New Roman" panose="02020603050405020304" pitchFamily="18" charset="0"/>
              </a:defRPr>
            </a:lvl1pPr>
            <a:lvl2pPr marL="4572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2pPr>
            <a:lvl3pPr marL="9144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3pPr>
            <a:lvl4pPr marL="13716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4pPr>
            <a:lvl5pPr marL="18288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zh-CN" altLang="en-US" sz="8000" b="1" dirty="0" smtClean="0">
                <a:solidFill>
                  <a:schemeClr val="bg1"/>
                </a:solidFill>
                <a:latin typeface="方正细黑一简体" panose="03000509000000000000" pitchFamily="65" charset="-122"/>
                <a:ea typeface="方正细黑一简体" panose="03000509000000000000" pitchFamily="65" charset="-122"/>
              </a:rPr>
              <a:t>看</a:t>
            </a:r>
            <a:endParaRPr lang="zh-CN" altLang="en-US" sz="8000" b="1" dirty="0">
              <a:solidFill>
                <a:schemeClr val="bg1"/>
              </a:solidFill>
              <a:latin typeface="方正细黑一简体" panose="03000509000000000000" pitchFamily="65" charset="-122"/>
              <a:ea typeface="方正细黑一简体" panose="03000509000000000000" pitchFamily="65" charset="-122"/>
            </a:endParaRPr>
          </a:p>
        </p:txBody>
      </p:sp>
    </p:spTree>
    <p:extLst>
      <p:ext uri="{BB962C8B-B14F-4D97-AF65-F5344CB8AC3E}">
        <p14:creationId xmlns:p14="http://schemas.microsoft.com/office/powerpoint/2010/main" val="38703486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1000" fill="hold"/>
                                        <p:tgtEl>
                                          <p:spTgt spid="8"/>
                                        </p:tgtEl>
                                        <p:attrNameLst>
                                          <p:attrName>ppt_w</p:attrName>
                                        </p:attrNameLst>
                                      </p:cBhvr>
                                      <p:tavLst>
                                        <p:tav tm="0">
                                          <p:val>
                                            <p:fltVal val="0"/>
                                          </p:val>
                                        </p:tav>
                                        <p:tav tm="100000">
                                          <p:val>
                                            <p:strVal val="#ppt_w"/>
                                          </p:val>
                                        </p:tav>
                                      </p:tavLst>
                                    </p:anim>
                                    <p:anim calcmode="lin" valueType="num">
                                      <p:cBhvr>
                                        <p:cTn id="8" dur="1000" fill="hold"/>
                                        <p:tgtEl>
                                          <p:spTgt spid="8"/>
                                        </p:tgtEl>
                                        <p:attrNameLst>
                                          <p:attrName>ppt_h</p:attrName>
                                        </p:attrNameLst>
                                      </p:cBhvr>
                                      <p:tavLst>
                                        <p:tav tm="0">
                                          <p:val>
                                            <p:fltVal val="0"/>
                                          </p:val>
                                        </p:tav>
                                        <p:tav tm="100000">
                                          <p:val>
                                            <p:strVal val="#ppt_h"/>
                                          </p:val>
                                        </p:tav>
                                      </p:tavLst>
                                    </p:anim>
                                    <p:anim calcmode="lin" valueType="num">
                                      <p:cBhvr>
                                        <p:cTn id="9" dur="1000" fill="hold"/>
                                        <p:tgtEl>
                                          <p:spTgt spid="8"/>
                                        </p:tgtEl>
                                        <p:attrNameLst>
                                          <p:attrName>style.rotation</p:attrName>
                                        </p:attrNameLst>
                                      </p:cBhvr>
                                      <p:tavLst>
                                        <p:tav tm="0">
                                          <p:val>
                                            <p:fltVal val="90"/>
                                          </p:val>
                                        </p:tav>
                                        <p:tav tm="100000">
                                          <p:val>
                                            <p:fltVal val="0"/>
                                          </p:val>
                                        </p:tav>
                                      </p:tavLst>
                                    </p:anim>
                                    <p:animEffect transition="in" filter="fade">
                                      <p:cBhvr>
                                        <p:cTn id="10" dur="1000"/>
                                        <p:tgtEl>
                                          <p:spTgt spid="8"/>
                                        </p:tgtEl>
                                      </p:cBhvr>
                                    </p:animEffect>
                                  </p:childTnLst>
                                </p:cTn>
                              </p:par>
                              <p:par>
                                <p:cTn id="11" presetID="31" presetClass="entr" presetSubtype="0" fill="hold" grpId="0" nodeType="with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p:cTn id="13"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4"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15"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6" dur="1000"/>
                                        <p:tgtEl>
                                          <p:spTgt spid="3">
                                            <p:txEl>
                                              <p:pRg st="0" end="0"/>
                                            </p:txEl>
                                          </p:spTgt>
                                        </p:tgtEl>
                                      </p:cBhvr>
                                    </p:animEffect>
                                  </p:childTnLst>
                                </p:cTn>
                              </p:par>
                              <p:par>
                                <p:cTn id="17" presetID="31" presetClass="entr" presetSubtype="0" fill="hold" grpId="0" nodeType="withEffect">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cBhvr>
                                        <p:cTn id="19" dur="1000" fill="hold"/>
                                        <p:tgtEl>
                                          <p:spTgt spid="9"/>
                                        </p:tgtEl>
                                        <p:attrNameLst>
                                          <p:attrName>ppt_w</p:attrName>
                                        </p:attrNameLst>
                                      </p:cBhvr>
                                      <p:tavLst>
                                        <p:tav tm="0">
                                          <p:val>
                                            <p:fltVal val="0"/>
                                          </p:val>
                                        </p:tav>
                                        <p:tav tm="100000">
                                          <p:val>
                                            <p:strVal val="#ppt_w"/>
                                          </p:val>
                                        </p:tav>
                                      </p:tavLst>
                                    </p:anim>
                                    <p:anim calcmode="lin" valueType="num">
                                      <p:cBhvr>
                                        <p:cTn id="20" dur="1000" fill="hold"/>
                                        <p:tgtEl>
                                          <p:spTgt spid="9"/>
                                        </p:tgtEl>
                                        <p:attrNameLst>
                                          <p:attrName>ppt_h</p:attrName>
                                        </p:attrNameLst>
                                      </p:cBhvr>
                                      <p:tavLst>
                                        <p:tav tm="0">
                                          <p:val>
                                            <p:fltVal val="0"/>
                                          </p:val>
                                        </p:tav>
                                        <p:tav tm="100000">
                                          <p:val>
                                            <p:strVal val="#ppt_h"/>
                                          </p:val>
                                        </p:tav>
                                      </p:tavLst>
                                    </p:anim>
                                    <p:anim calcmode="lin" valueType="num">
                                      <p:cBhvr>
                                        <p:cTn id="21" dur="1000" fill="hold"/>
                                        <p:tgtEl>
                                          <p:spTgt spid="9"/>
                                        </p:tgtEl>
                                        <p:attrNameLst>
                                          <p:attrName>style.rotation</p:attrName>
                                        </p:attrNameLst>
                                      </p:cBhvr>
                                      <p:tavLst>
                                        <p:tav tm="0">
                                          <p:val>
                                            <p:fltVal val="90"/>
                                          </p:val>
                                        </p:tav>
                                        <p:tav tm="100000">
                                          <p:val>
                                            <p:fltVal val="0"/>
                                          </p:val>
                                        </p:tav>
                                      </p:tavLst>
                                    </p:anim>
                                    <p:animEffect transition="in" filter="fade">
                                      <p:cBhvr>
                                        <p:cTn id="22" dur="1000"/>
                                        <p:tgtEl>
                                          <p:spTgt spid="9"/>
                                        </p:tgtEl>
                                      </p:cBhvr>
                                    </p:animEffect>
                                  </p:childTnLst>
                                </p:cTn>
                              </p:par>
                              <p:par>
                                <p:cTn id="23" presetID="31" presetClass="entr" presetSubtype="0" fill="hold" grpId="0" nodeType="withEffect">
                                  <p:stCondLst>
                                    <p:cond delay="0"/>
                                  </p:stCondLst>
                                  <p:childTnLst>
                                    <p:set>
                                      <p:cBhvr>
                                        <p:cTn id="24" dur="1" fill="hold">
                                          <p:stCondLst>
                                            <p:cond delay="0"/>
                                          </p:stCondLst>
                                        </p:cTn>
                                        <p:tgtEl>
                                          <p:spTgt spid="10"/>
                                        </p:tgtEl>
                                        <p:attrNameLst>
                                          <p:attrName>style.visibility</p:attrName>
                                        </p:attrNameLst>
                                      </p:cBhvr>
                                      <p:to>
                                        <p:strVal val="visible"/>
                                      </p:to>
                                    </p:set>
                                    <p:anim calcmode="lin" valueType="num">
                                      <p:cBhvr>
                                        <p:cTn id="25" dur="1000" fill="hold"/>
                                        <p:tgtEl>
                                          <p:spTgt spid="10"/>
                                        </p:tgtEl>
                                        <p:attrNameLst>
                                          <p:attrName>ppt_w</p:attrName>
                                        </p:attrNameLst>
                                      </p:cBhvr>
                                      <p:tavLst>
                                        <p:tav tm="0">
                                          <p:val>
                                            <p:fltVal val="0"/>
                                          </p:val>
                                        </p:tav>
                                        <p:tav tm="100000">
                                          <p:val>
                                            <p:strVal val="#ppt_w"/>
                                          </p:val>
                                        </p:tav>
                                      </p:tavLst>
                                    </p:anim>
                                    <p:anim calcmode="lin" valueType="num">
                                      <p:cBhvr>
                                        <p:cTn id="26" dur="1000" fill="hold"/>
                                        <p:tgtEl>
                                          <p:spTgt spid="10"/>
                                        </p:tgtEl>
                                        <p:attrNameLst>
                                          <p:attrName>ppt_h</p:attrName>
                                        </p:attrNameLst>
                                      </p:cBhvr>
                                      <p:tavLst>
                                        <p:tav tm="0">
                                          <p:val>
                                            <p:fltVal val="0"/>
                                          </p:val>
                                        </p:tav>
                                        <p:tav tm="100000">
                                          <p:val>
                                            <p:strVal val="#ppt_h"/>
                                          </p:val>
                                        </p:tav>
                                      </p:tavLst>
                                    </p:anim>
                                    <p:anim calcmode="lin" valueType="num">
                                      <p:cBhvr>
                                        <p:cTn id="27" dur="1000" fill="hold"/>
                                        <p:tgtEl>
                                          <p:spTgt spid="10"/>
                                        </p:tgtEl>
                                        <p:attrNameLst>
                                          <p:attrName>style.rotation</p:attrName>
                                        </p:attrNameLst>
                                      </p:cBhvr>
                                      <p:tavLst>
                                        <p:tav tm="0">
                                          <p:val>
                                            <p:fltVal val="90"/>
                                          </p:val>
                                        </p:tav>
                                        <p:tav tm="100000">
                                          <p:val>
                                            <p:fltVal val="0"/>
                                          </p:val>
                                        </p:tav>
                                      </p:tavLst>
                                    </p:anim>
                                    <p:animEffect transition="in" filter="fade">
                                      <p:cBhvr>
                                        <p:cTn id="28" dur="1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8" grpId="0"/>
      <p:bldP spid="9" grpId="0"/>
      <p:bldP spid="10" grpId="0"/>
    </p:bldLst>
  </p:timing>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400</TotalTime>
  <Words>6878</Words>
  <Application>Microsoft Office PowerPoint</Application>
  <PresentationFormat>自定义</PresentationFormat>
  <Paragraphs>401</Paragraphs>
  <Slides>72</Slides>
  <Notes>0</Notes>
  <HiddenSlides>0</HiddenSlides>
  <MMClips>0</MMClips>
  <ScaleCrop>false</ScaleCrop>
  <HeadingPairs>
    <vt:vector size="4" baseType="variant">
      <vt:variant>
        <vt:lpstr>主题</vt:lpstr>
      </vt:variant>
      <vt:variant>
        <vt:i4>1</vt:i4>
      </vt:variant>
      <vt:variant>
        <vt:lpstr>幻灯片标题</vt:lpstr>
      </vt:variant>
      <vt:variant>
        <vt:i4>72</vt:i4>
      </vt:variant>
    </vt:vector>
  </HeadingPairs>
  <TitlesOfParts>
    <vt:vector size="73" baseType="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xb21cn</dc:creator>
  <cp:lastModifiedBy>xb21cn</cp:lastModifiedBy>
  <cp:revision>216</cp:revision>
  <dcterms:created xsi:type="dcterms:W3CDTF">2021-04-02T06:41:31Z</dcterms:created>
  <dcterms:modified xsi:type="dcterms:W3CDTF">2023-08-24T11:43:41Z</dcterms:modified>
</cp:coreProperties>
</file>